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66" r:id="rId17"/>
    <p:sldId id="269" r:id="rId18"/>
    <p:sldId id="270" r:id="rId19"/>
    <p:sldId id="271" r:id="rId20"/>
    <p:sldId id="272" r:id="rId21"/>
    <p:sldId id="267" r:id="rId22"/>
    <p:sldId id="268" r:id="rId23"/>
    <p:sldId id="263" r:id="rId24"/>
    <p:sldId id="264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B4C6"/>
    <a:srgbClr val="2C96A4"/>
    <a:srgbClr val="037EC9"/>
    <a:srgbClr val="29AD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6"/>
  </p:normalViewPr>
  <p:slideViewPr>
    <p:cSldViewPr snapToGrid="0" snapToObjects="1" showGuides="1">
      <p:cViewPr>
        <p:scale>
          <a:sx n="55" d="100"/>
          <a:sy n="55" d="100"/>
        </p:scale>
        <p:origin x="1110" y="11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5861E4-6133-45EA-ABF3-25CB575690B1}" type="datetimeFigureOut">
              <a:rPr lang="zh-CN" altLang="en-US" smtClean="0"/>
              <a:t>2019/7/12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F84E0-04C2-4C12-A431-5B0D46535C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060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7799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784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2156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7289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4112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3236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2108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1902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51125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0325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207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11119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6353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0254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02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5133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260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2367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4453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570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127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71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973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F84E0-04C2-4C12-A431-5B0D46535C3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771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>
            <a:extLst>
              <a:ext uri="{FF2B5EF4-FFF2-40B4-BE49-F238E27FC236}">
                <a16:creationId xmlns:a16="http://schemas.microsoft.com/office/drawing/2014/main" id="{DDAC16A5-9EEC-8246-8642-335AA430C359}"/>
              </a:ext>
            </a:extLst>
          </p:cNvPr>
          <p:cNvSpPr/>
          <p:nvPr userDrawn="1"/>
        </p:nvSpPr>
        <p:spPr>
          <a:xfrm>
            <a:off x="911678" y="595993"/>
            <a:ext cx="10368643" cy="5666014"/>
          </a:xfrm>
          <a:prstGeom prst="roundRect">
            <a:avLst>
              <a:gd name="adj" fmla="val 620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730221D-6F92-2741-80D0-6F6186A362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973" b="23524"/>
          <a:stretch/>
        </p:blipFill>
        <p:spPr>
          <a:xfrm>
            <a:off x="911678" y="4572748"/>
            <a:ext cx="2859466" cy="168926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BCEF5C2-F81F-1344-B586-D0777ED7320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68143" y="3404808"/>
            <a:ext cx="5580016" cy="33633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CEE8CA6-F623-4FE8-BC63-CFECA0A73B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973" b="23524"/>
          <a:stretch/>
        </p:blipFill>
        <p:spPr>
          <a:xfrm flipH="1" flipV="1">
            <a:off x="8420855" y="595993"/>
            <a:ext cx="2859466" cy="168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799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6">
            <a:extLst>
              <a:ext uri="{FF2B5EF4-FFF2-40B4-BE49-F238E27FC236}">
                <a16:creationId xmlns:a16="http://schemas.microsoft.com/office/drawing/2014/main" id="{BB4AD89A-6050-4C2A-83D5-6AFB93AF4A3C}"/>
              </a:ext>
            </a:extLst>
          </p:cNvPr>
          <p:cNvSpPr/>
          <p:nvPr userDrawn="1"/>
        </p:nvSpPr>
        <p:spPr>
          <a:xfrm>
            <a:off x="4367573" y="1146629"/>
            <a:ext cx="8353346" cy="4564742"/>
          </a:xfrm>
          <a:prstGeom prst="roundRect">
            <a:avLst>
              <a:gd name="adj" fmla="val 620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71BAF18-65E1-4DB6-A5B4-678879905267}"/>
              </a:ext>
            </a:extLst>
          </p:cNvPr>
          <p:cNvSpPr/>
          <p:nvPr userDrawn="1"/>
        </p:nvSpPr>
        <p:spPr>
          <a:xfrm>
            <a:off x="717175" y="2641973"/>
            <a:ext cx="4474559" cy="1574054"/>
          </a:xfrm>
          <a:prstGeom prst="roundRect">
            <a:avLst/>
          </a:prstGeom>
          <a:solidFill>
            <a:srgbClr val="35B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4AFEF1B-E0AB-4F35-9B55-241E6BB14C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973" b="23524"/>
          <a:stretch/>
        </p:blipFill>
        <p:spPr>
          <a:xfrm flipV="1">
            <a:off x="-158263" y="-136099"/>
            <a:ext cx="3921369" cy="2316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328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6">
            <a:extLst>
              <a:ext uri="{FF2B5EF4-FFF2-40B4-BE49-F238E27FC236}">
                <a16:creationId xmlns:a16="http://schemas.microsoft.com/office/drawing/2014/main" id="{6B301453-1E95-43CC-9B59-668ECA2392C8}"/>
              </a:ext>
            </a:extLst>
          </p:cNvPr>
          <p:cNvSpPr/>
          <p:nvPr userDrawn="1"/>
        </p:nvSpPr>
        <p:spPr>
          <a:xfrm>
            <a:off x="911678" y="595993"/>
            <a:ext cx="10368643" cy="5666014"/>
          </a:xfrm>
          <a:prstGeom prst="roundRect">
            <a:avLst>
              <a:gd name="adj" fmla="val 620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02814C-5EC5-4BB8-A478-69B65C890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973" b="23524"/>
          <a:stretch/>
        </p:blipFill>
        <p:spPr>
          <a:xfrm>
            <a:off x="911678" y="4572748"/>
            <a:ext cx="2859466" cy="168926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B3CCCE5-6A34-46D6-814F-D41278A845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973" b="23524"/>
          <a:stretch/>
        </p:blipFill>
        <p:spPr>
          <a:xfrm flipH="1" flipV="1">
            <a:off x="8420855" y="595993"/>
            <a:ext cx="2859466" cy="1689260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09731AD4-D902-4BF6-89C0-FD1D4D3884A5}"/>
              </a:ext>
            </a:extLst>
          </p:cNvPr>
          <p:cNvSpPr/>
          <p:nvPr userDrawn="1"/>
        </p:nvSpPr>
        <p:spPr>
          <a:xfrm>
            <a:off x="2693893" y="2179172"/>
            <a:ext cx="6804212" cy="2393576"/>
          </a:xfrm>
          <a:prstGeom prst="roundRect">
            <a:avLst/>
          </a:prstGeom>
          <a:solidFill>
            <a:srgbClr val="35B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图片包含 LEGO, 玩具&#10;&#10;描述已自动生成">
            <a:extLst>
              <a:ext uri="{FF2B5EF4-FFF2-40B4-BE49-F238E27FC236}">
                <a16:creationId xmlns:a16="http://schemas.microsoft.com/office/drawing/2014/main" id="{BA351D22-774A-4871-A98C-DE5894B888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2871"/>
          <a:stretch/>
        </p:blipFill>
        <p:spPr>
          <a:xfrm>
            <a:off x="8379572" y="3189514"/>
            <a:ext cx="3791857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68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>
            <a:extLst>
              <a:ext uri="{FF2B5EF4-FFF2-40B4-BE49-F238E27FC236}">
                <a16:creationId xmlns:a16="http://schemas.microsoft.com/office/drawing/2014/main" id="{87E2508A-6973-47C1-905C-3FFD1314EECF}"/>
              </a:ext>
            </a:extLst>
          </p:cNvPr>
          <p:cNvSpPr/>
          <p:nvPr userDrawn="1"/>
        </p:nvSpPr>
        <p:spPr>
          <a:xfrm flipH="1" flipV="1">
            <a:off x="584946" y="1491432"/>
            <a:ext cx="363071" cy="363071"/>
          </a:xfrm>
          <a:prstGeom prst="rtTriangle">
            <a:avLst/>
          </a:prstGeom>
          <a:solidFill>
            <a:srgbClr val="2C96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6">
            <a:extLst>
              <a:ext uri="{FF2B5EF4-FFF2-40B4-BE49-F238E27FC236}">
                <a16:creationId xmlns:a16="http://schemas.microsoft.com/office/drawing/2014/main" id="{EC16FBE8-203B-4172-9265-4C40976FCF83}"/>
              </a:ext>
            </a:extLst>
          </p:cNvPr>
          <p:cNvSpPr/>
          <p:nvPr userDrawn="1"/>
        </p:nvSpPr>
        <p:spPr>
          <a:xfrm>
            <a:off x="911678" y="595993"/>
            <a:ext cx="10368643" cy="5666014"/>
          </a:xfrm>
          <a:prstGeom prst="roundRect">
            <a:avLst>
              <a:gd name="adj" fmla="val 620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AFAEE89D-991A-4343-8654-C90ED20D742F}"/>
              </a:ext>
            </a:extLst>
          </p:cNvPr>
          <p:cNvSpPr/>
          <p:nvPr userDrawn="1"/>
        </p:nvSpPr>
        <p:spPr>
          <a:xfrm rot="5400000">
            <a:off x="1704414" y="-165922"/>
            <a:ext cx="524439" cy="279026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35B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5668CA5-98BE-4E28-9E39-7F31F3239B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0114" y="5090790"/>
            <a:ext cx="2931886" cy="176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92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  <p:bldP spid="9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>
            <a:extLst>
              <a:ext uri="{FF2B5EF4-FFF2-40B4-BE49-F238E27FC236}">
                <a16:creationId xmlns:a16="http://schemas.microsoft.com/office/drawing/2014/main" id="{8C7FBAE9-E973-41AB-A5C6-BA42977F306F}"/>
              </a:ext>
            </a:extLst>
          </p:cNvPr>
          <p:cNvSpPr/>
          <p:nvPr userDrawn="1"/>
        </p:nvSpPr>
        <p:spPr>
          <a:xfrm flipH="1" flipV="1">
            <a:off x="584946" y="1491432"/>
            <a:ext cx="363071" cy="363071"/>
          </a:xfrm>
          <a:prstGeom prst="rtTriangle">
            <a:avLst/>
          </a:prstGeom>
          <a:solidFill>
            <a:srgbClr val="2C96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6">
            <a:extLst>
              <a:ext uri="{FF2B5EF4-FFF2-40B4-BE49-F238E27FC236}">
                <a16:creationId xmlns:a16="http://schemas.microsoft.com/office/drawing/2014/main" id="{13598A03-A891-4D35-A04A-5370E018CDF1}"/>
              </a:ext>
            </a:extLst>
          </p:cNvPr>
          <p:cNvSpPr/>
          <p:nvPr userDrawn="1"/>
        </p:nvSpPr>
        <p:spPr>
          <a:xfrm>
            <a:off x="911678" y="595993"/>
            <a:ext cx="10368643" cy="5666014"/>
          </a:xfrm>
          <a:prstGeom prst="roundRect">
            <a:avLst>
              <a:gd name="adj" fmla="val 620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: 圆顶角 5">
            <a:extLst>
              <a:ext uri="{FF2B5EF4-FFF2-40B4-BE49-F238E27FC236}">
                <a16:creationId xmlns:a16="http://schemas.microsoft.com/office/drawing/2014/main" id="{81362A13-0CB1-4D3D-902D-8D07CDA2E5E2}"/>
              </a:ext>
            </a:extLst>
          </p:cNvPr>
          <p:cNvSpPr/>
          <p:nvPr userDrawn="1"/>
        </p:nvSpPr>
        <p:spPr>
          <a:xfrm rot="5400000">
            <a:off x="1704414" y="-165922"/>
            <a:ext cx="524439" cy="279026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35B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图片包含 玩具, LEGO&#10;&#10;描述已自动生成">
            <a:extLst>
              <a:ext uri="{FF2B5EF4-FFF2-40B4-BE49-F238E27FC236}">
                <a16:creationId xmlns:a16="http://schemas.microsoft.com/office/drawing/2014/main" id="{30EF6CF9-5115-4BC7-9ED3-C4DB926B2D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06708" y="4263014"/>
            <a:ext cx="3027484" cy="259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284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6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>
            <a:extLst>
              <a:ext uri="{FF2B5EF4-FFF2-40B4-BE49-F238E27FC236}">
                <a16:creationId xmlns:a16="http://schemas.microsoft.com/office/drawing/2014/main" id="{6E8F80DB-8B24-4D1C-8422-49156EF5AE64}"/>
              </a:ext>
            </a:extLst>
          </p:cNvPr>
          <p:cNvSpPr/>
          <p:nvPr userDrawn="1"/>
        </p:nvSpPr>
        <p:spPr>
          <a:xfrm flipH="1" flipV="1">
            <a:off x="584946" y="1491432"/>
            <a:ext cx="363071" cy="363071"/>
          </a:xfrm>
          <a:prstGeom prst="rtTriangle">
            <a:avLst/>
          </a:prstGeom>
          <a:solidFill>
            <a:srgbClr val="2C96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6">
            <a:extLst>
              <a:ext uri="{FF2B5EF4-FFF2-40B4-BE49-F238E27FC236}">
                <a16:creationId xmlns:a16="http://schemas.microsoft.com/office/drawing/2014/main" id="{12EBEFDF-3EF1-481B-8003-82A109F9B698}"/>
              </a:ext>
            </a:extLst>
          </p:cNvPr>
          <p:cNvSpPr/>
          <p:nvPr userDrawn="1"/>
        </p:nvSpPr>
        <p:spPr>
          <a:xfrm>
            <a:off x="911678" y="595993"/>
            <a:ext cx="10368643" cy="5666014"/>
          </a:xfrm>
          <a:prstGeom prst="roundRect">
            <a:avLst>
              <a:gd name="adj" fmla="val 620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0140396D-8EE0-4C3B-96BC-74EBC19958E5}"/>
              </a:ext>
            </a:extLst>
          </p:cNvPr>
          <p:cNvSpPr/>
          <p:nvPr userDrawn="1"/>
        </p:nvSpPr>
        <p:spPr>
          <a:xfrm rot="5400000">
            <a:off x="1704414" y="-165922"/>
            <a:ext cx="524439" cy="279026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35B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图片包含 玩具, LEGO&#10;&#10;描述已自动生成">
            <a:extLst>
              <a:ext uri="{FF2B5EF4-FFF2-40B4-BE49-F238E27FC236}">
                <a16:creationId xmlns:a16="http://schemas.microsoft.com/office/drawing/2014/main" id="{58CE5852-FE83-4061-AC17-28DAE4B8ECA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70477" y="4071763"/>
            <a:ext cx="2221523" cy="278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727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>
            <a:extLst>
              <a:ext uri="{FF2B5EF4-FFF2-40B4-BE49-F238E27FC236}">
                <a16:creationId xmlns:a16="http://schemas.microsoft.com/office/drawing/2014/main" id="{56AD69B3-F233-4329-9CA7-E2DBDD6DE45F}"/>
              </a:ext>
            </a:extLst>
          </p:cNvPr>
          <p:cNvSpPr/>
          <p:nvPr userDrawn="1"/>
        </p:nvSpPr>
        <p:spPr>
          <a:xfrm flipH="1" flipV="1">
            <a:off x="584946" y="1491432"/>
            <a:ext cx="363071" cy="363071"/>
          </a:xfrm>
          <a:prstGeom prst="rtTriangle">
            <a:avLst/>
          </a:prstGeom>
          <a:solidFill>
            <a:srgbClr val="2C96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6">
            <a:extLst>
              <a:ext uri="{FF2B5EF4-FFF2-40B4-BE49-F238E27FC236}">
                <a16:creationId xmlns:a16="http://schemas.microsoft.com/office/drawing/2014/main" id="{E7B6E5BC-5B6C-4360-ADE9-4CAE285E405F}"/>
              </a:ext>
            </a:extLst>
          </p:cNvPr>
          <p:cNvSpPr/>
          <p:nvPr userDrawn="1"/>
        </p:nvSpPr>
        <p:spPr>
          <a:xfrm>
            <a:off x="911678" y="595993"/>
            <a:ext cx="10368643" cy="5666014"/>
          </a:xfrm>
          <a:prstGeom prst="roundRect">
            <a:avLst>
              <a:gd name="adj" fmla="val 620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BF9D485A-E378-4312-A492-45EE288CB117}"/>
              </a:ext>
            </a:extLst>
          </p:cNvPr>
          <p:cNvSpPr/>
          <p:nvPr userDrawn="1"/>
        </p:nvSpPr>
        <p:spPr>
          <a:xfrm rot="5400000">
            <a:off x="1704414" y="-165922"/>
            <a:ext cx="524439" cy="279026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35B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369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9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6">
            <a:extLst>
              <a:ext uri="{FF2B5EF4-FFF2-40B4-BE49-F238E27FC236}">
                <a16:creationId xmlns:a16="http://schemas.microsoft.com/office/drawing/2014/main" id="{6B4B98FE-F3B7-412E-BD80-C7DFDEC2523B}"/>
              </a:ext>
            </a:extLst>
          </p:cNvPr>
          <p:cNvSpPr/>
          <p:nvPr userDrawn="1"/>
        </p:nvSpPr>
        <p:spPr>
          <a:xfrm>
            <a:off x="911678" y="595993"/>
            <a:ext cx="10368643" cy="5666014"/>
          </a:xfrm>
          <a:prstGeom prst="roundRect">
            <a:avLst>
              <a:gd name="adj" fmla="val 620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4AB464E-F4C7-47E0-8406-DB1A4F54B9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973" b="23524"/>
          <a:stretch/>
        </p:blipFill>
        <p:spPr>
          <a:xfrm>
            <a:off x="911678" y="4572748"/>
            <a:ext cx="2859466" cy="168926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6C28EC9-5614-4803-A56F-CA564CC7A5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68143" y="3404808"/>
            <a:ext cx="5580016" cy="336338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EF1C016-DF02-44B5-86A3-C172A98F12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973" b="23524"/>
          <a:stretch/>
        </p:blipFill>
        <p:spPr>
          <a:xfrm flipH="1" flipV="1">
            <a:off x="8420855" y="595993"/>
            <a:ext cx="2859466" cy="168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57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6">
            <a:extLst>
              <a:ext uri="{FF2B5EF4-FFF2-40B4-BE49-F238E27FC236}">
                <a16:creationId xmlns:a16="http://schemas.microsoft.com/office/drawing/2014/main" id="{203627DF-880D-4954-ABF7-8F9583EBF1FC}"/>
              </a:ext>
            </a:extLst>
          </p:cNvPr>
          <p:cNvSpPr/>
          <p:nvPr userDrawn="1"/>
        </p:nvSpPr>
        <p:spPr>
          <a:xfrm>
            <a:off x="911678" y="595993"/>
            <a:ext cx="10368643" cy="5666014"/>
          </a:xfrm>
          <a:prstGeom prst="roundRect">
            <a:avLst>
              <a:gd name="adj" fmla="val 620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9716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7387F1E-A65B-E44F-AC0F-895910032B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/>
          <a:srcRect l="37399" t="10655" r="12432" b="1783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632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11C6CD4D-F67D-4501-A442-0B35FAEC6964}"/>
              </a:ext>
            </a:extLst>
          </p:cNvPr>
          <p:cNvGrpSpPr/>
          <p:nvPr/>
        </p:nvGrpSpPr>
        <p:grpSpPr>
          <a:xfrm>
            <a:off x="1722948" y="1305342"/>
            <a:ext cx="5262979" cy="3294479"/>
            <a:chOff x="1722948" y="1305342"/>
            <a:chExt cx="5262979" cy="3294479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79E1A108-8B6A-4482-A601-FF4D84992AF8}"/>
                </a:ext>
              </a:extLst>
            </p:cNvPr>
            <p:cNvSpPr txBox="1"/>
            <p:nvPr/>
          </p:nvSpPr>
          <p:spPr>
            <a:xfrm>
              <a:off x="1722948" y="1305342"/>
              <a:ext cx="5262979" cy="2123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6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传统工业区与</a:t>
              </a:r>
              <a:endParaRPr lang="en-US" altLang="zh-CN" sz="66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  <a:p>
              <a:r>
                <a:rPr lang="zh-CN" altLang="en-US" sz="66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新工业区</a:t>
              </a: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E6F5C1D-2646-4A37-A7C7-D712BB00AF54}"/>
                </a:ext>
              </a:extLst>
            </p:cNvPr>
            <p:cNvSpPr/>
            <p:nvPr/>
          </p:nvSpPr>
          <p:spPr>
            <a:xfrm>
              <a:off x="1834915" y="3483158"/>
              <a:ext cx="5151011" cy="331237"/>
            </a:xfrm>
            <a:prstGeom prst="roundRect">
              <a:avLst>
                <a:gd name="adj" fmla="val 50000"/>
              </a:avLst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·</a:t>
              </a:r>
              <a:r>
                <a:rPr lang="zh-CN" altLang="en-US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人教版必修二地理</a:t>
              </a:r>
              <a:r>
                <a:rPr lang="en-US" altLang="zh-CN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PPT</a:t>
              </a:r>
              <a:r>
                <a:rPr lang="zh-CN" altLang="en-US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课件</a:t>
              </a:r>
              <a:r>
                <a:rPr lang="en-US" altLang="zh-CN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·</a:t>
              </a:r>
              <a:endParaRPr lang="zh-CN" altLang="en-US" sz="1600" dirty="0"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4150F09F-42FE-45B5-8FE9-6808B833B6BF}"/>
                </a:ext>
              </a:extLst>
            </p:cNvPr>
            <p:cNvGrpSpPr/>
            <p:nvPr/>
          </p:nvGrpSpPr>
          <p:grpSpPr>
            <a:xfrm>
              <a:off x="2002866" y="4230489"/>
              <a:ext cx="1854964" cy="369332"/>
              <a:chOff x="1866122" y="3930134"/>
              <a:chExt cx="1854964" cy="369332"/>
            </a:xfrm>
          </p:grpSpPr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C4096BEA-00E1-4FF9-8BCA-A62BE04944E4}"/>
                  </a:ext>
                </a:extLst>
              </p:cNvPr>
              <p:cNvSpPr/>
              <p:nvPr/>
            </p:nvSpPr>
            <p:spPr>
              <a:xfrm>
                <a:off x="1866122" y="4026159"/>
                <a:ext cx="177282" cy="177282"/>
              </a:xfrm>
              <a:prstGeom prst="ellipse">
                <a:avLst/>
              </a:prstGeom>
              <a:solidFill>
                <a:srgbClr val="35B4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D8C08D45-9E45-4C11-AF87-93508EF4DB35}"/>
                  </a:ext>
                </a:extLst>
              </p:cNvPr>
              <p:cNvSpPr txBox="1"/>
              <p:nvPr/>
            </p:nvSpPr>
            <p:spPr>
              <a:xfrm>
                <a:off x="2127380" y="3930134"/>
                <a:ext cx="15937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千</a:t>
                </a:r>
                <a:r>
                  <a:rPr lang="en-US" altLang="zh-CN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/</a:t>
                </a:r>
                <a:r>
                  <a:rPr lang="zh-CN" altLang="en-US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图</a:t>
                </a:r>
                <a:r>
                  <a:rPr lang="en-US" altLang="zh-CN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/</a:t>
                </a:r>
                <a:r>
                  <a:rPr lang="zh-CN" altLang="en-US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老</a:t>
                </a:r>
                <a:r>
                  <a:rPr lang="en-US" altLang="zh-CN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/</a:t>
                </a:r>
                <a:r>
                  <a:rPr lang="zh-CN" altLang="en-US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师</a:t>
                </a:r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9A4E6DE-8CD8-4661-9DD3-23B9F0660B44}"/>
                </a:ext>
              </a:extLst>
            </p:cNvPr>
            <p:cNvSpPr/>
            <p:nvPr/>
          </p:nvSpPr>
          <p:spPr>
            <a:xfrm>
              <a:off x="1774922" y="3868553"/>
              <a:ext cx="505850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Traditional Industrial Zone and New Industrial Zone</a:t>
              </a:r>
            </a:p>
          </p:txBody>
        </p:sp>
      </p:grpSp>
      <p:pic>
        <p:nvPicPr>
          <p:cNvPr id="9" name="口哨版轻松欢快夏日旅行配乐-26秒">
            <a:hlinkClick r:id="" action="ppaction://media"/>
            <a:extLst>
              <a:ext uri="{FF2B5EF4-FFF2-40B4-BE49-F238E27FC236}">
                <a16:creationId xmlns:a16="http://schemas.microsoft.com/office/drawing/2014/main" id="{E89B37BE-53A8-468E-8515-289EA0C73D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 out="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85889" y="73898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802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DC8EA00-56FD-45FE-B6BD-06D1122B23E5}"/>
              </a:ext>
            </a:extLst>
          </p:cNvPr>
          <p:cNvSpPr txBox="1">
            <a:spLocks noChangeArrowheads="1"/>
          </p:cNvSpPr>
          <p:nvPr/>
        </p:nvSpPr>
        <p:spPr>
          <a:xfrm>
            <a:off x="1955800" y="1515466"/>
            <a:ext cx="8280400" cy="1643720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2.</a:t>
            </a:r>
            <a:r>
              <a:rPr lang="zh-CN" altLang="en-US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传统工业区发展特点分析</a:t>
            </a:r>
            <a:r>
              <a:rPr lang="en-US" altLang="zh-CN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(</a:t>
            </a:r>
            <a:r>
              <a:rPr lang="zh-CN" altLang="en-US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以鲁尔区为例</a:t>
            </a:r>
            <a:r>
              <a:rPr lang="en-US" altLang="zh-CN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)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(1)</a:t>
            </a:r>
            <a:r>
              <a:rPr lang="zh-CN" altLang="en-US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分析传统工业区的发展特点：主要是分析传统工业区形成的优势区位条件及构成特点，如鲁尔区的形成分析如下：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6A48AAA-77A4-4399-93F3-A189752CFF32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二、课堂互动探究</a:t>
            </a:r>
            <a:endParaRPr lang="zh-CN" altLang="en-US" sz="24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5D69D2E-6456-4084-8467-BFF50FC01BAA}"/>
              </a:ext>
            </a:extLst>
          </p:cNvPr>
          <p:cNvGrpSpPr/>
          <p:nvPr/>
        </p:nvGrpSpPr>
        <p:grpSpPr>
          <a:xfrm>
            <a:off x="2736016" y="3499825"/>
            <a:ext cx="6719967" cy="2411924"/>
            <a:chOff x="2999766" y="3499825"/>
            <a:chExt cx="6719967" cy="2411924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58C069DE-9C77-4BED-9C1A-4CFABC818299}"/>
                </a:ext>
              </a:extLst>
            </p:cNvPr>
            <p:cNvSpPr/>
            <p:nvPr/>
          </p:nvSpPr>
          <p:spPr>
            <a:xfrm>
              <a:off x="2999766" y="3644122"/>
              <a:ext cx="419121" cy="2120035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德国鲁尔区</a:t>
              </a:r>
            </a:p>
          </p:txBody>
        </p:sp>
        <p:sp>
          <p:nvSpPr>
            <p:cNvPr id="7" name="左大括号 6">
              <a:extLst>
                <a:ext uri="{FF2B5EF4-FFF2-40B4-BE49-F238E27FC236}">
                  <a16:creationId xmlns:a16="http://schemas.microsoft.com/office/drawing/2014/main" id="{F56BB0EB-0148-413F-BDF0-807245BB8786}"/>
                </a:ext>
              </a:extLst>
            </p:cNvPr>
            <p:cNvSpPr/>
            <p:nvPr/>
          </p:nvSpPr>
          <p:spPr>
            <a:xfrm>
              <a:off x="3558821" y="3499825"/>
              <a:ext cx="224529" cy="2388484"/>
            </a:xfrm>
            <a:prstGeom prst="leftBrace">
              <a:avLst/>
            </a:prstGeom>
            <a:ln>
              <a:solidFill>
                <a:srgbClr val="35B4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5CD7E774-A898-48EB-A4B7-55654EFB4555}"/>
                </a:ext>
              </a:extLst>
            </p:cNvPr>
            <p:cNvSpPr/>
            <p:nvPr/>
          </p:nvSpPr>
          <p:spPr>
            <a:xfrm>
              <a:off x="3985426" y="3499825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煤炭资源丰富</a:t>
              </a: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A9A88F87-A65D-4FB4-BC46-153F64417E6A}"/>
                </a:ext>
              </a:extLst>
            </p:cNvPr>
            <p:cNvSpPr/>
            <p:nvPr/>
          </p:nvSpPr>
          <p:spPr>
            <a:xfrm>
              <a:off x="3985426" y="4009005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距离法国铁矿区较近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01A2E453-F79C-4418-AF4B-07A9E434963E}"/>
                </a:ext>
              </a:extLst>
            </p:cNvPr>
            <p:cNvSpPr/>
            <p:nvPr/>
          </p:nvSpPr>
          <p:spPr>
            <a:xfrm>
              <a:off x="3985426" y="4518185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水资源丰富</a:t>
              </a:r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C4C3F428-9DC6-4E02-839E-FBE94EDD6217}"/>
                </a:ext>
              </a:extLst>
            </p:cNvPr>
            <p:cNvSpPr/>
            <p:nvPr/>
          </p:nvSpPr>
          <p:spPr>
            <a:xfrm>
              <a:off x="3985426" y="5027365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水陆交通便利</a:t>
              </a: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F8B193BA-4342-409B-96CA-74A099EE0854}"/>
                </a:ext>
              </a:extLst>
            </p:cNvPr>
            <p:cNvSpPr/>
            <p:nvPr/>
          </p:nvSpPr>
          <p:spPr>
            <a:xfrm>
              <a:off x="3985426" y="5536545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indent="457200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市场广阔</a:t>
              </a:r>
            </a:p>
          </p:txBody>
        </p:sp>
        <p:sp>
          <p:nvSpPr>
            <p:cNvPr id="14" name="左大括号 13">
              <a:extLst>
                <a:ext uri="{FF2B5EF4-FFF2-40B4-BE49-F238E27FC236}">
                  <a16:creationId xmlns:a16="http://schemas.microsoft.com/office/drawing/2014/main" id="{F0B6D85C-9290-4853-87B7-154BF21521DB}"/>
                </a:ext>
              </a:extLst>
            </p:cNvPr>
            <p:cNvSpPr/>
            <p:nvPr/>
          </p:nvSpPr>
          <p:spPr>
            <a:xfrm flipH="1">
              <a:off x="6321102" y="3511545"/>
              <a:ext cx="224529" cy="2388484"/>
            </a:xfrm>
            <a:prstGeom prst="leftBrace">
              <a:avLst/>
            </a:prstGeom>
            <a:ln>
              <a:solidFill>
                <a:srgbClr val="35B4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DAC991C6-84AA-43EE-87B4-4EC946707B72}"/>
                </a:ext>
              </a:extLst>
            </p:cNvPr>
            <p:cNvSpPr/>
            <p:nvPr/>
          </p:nvSpPr>
          <p:spPr>
            <a:xfrm>
              <a:off x="6786020" y="3863308"/>
              <a:ext cx="2933713" cy="1684957"/>
            </a:xfrm>
            <a:prstGeom prst="roundRect">
              <a:avLst>
                <a:gd name="adj" fmla="val 8627"/>
              </a:avLst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457200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形成以煤炭、钢铁、机械、化工等传统工业为主的工业体系，区域内工业部门众多、城镇密集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6990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21E52914-932A-4470-BCEB-E7847525F523}"/>
              </a:ext>
            </a:extLst>
          </p:cNvPr>
          <p:cNvSpPr txBox="1">
            <a:spLocks noChangeArrowheads="1"/>
          </p:cNvSpPr>
          <p:nvPr/>
        </p:nvSpPr>
        <p:spPr>
          <a:xfrm>
            <a:off x="1955800" y="1513069"/>
            <a:ext cx="8280400" cy="1551387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(2)</a:t>
            </a:r>
            <a:r>
              <a:rPr lang="zh-CN" altLang="en-US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分析传统工业区发展中存在的问题。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zh-CN" altLang="en-US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传统工业区由于发展的历史悠久，随着社会经济的不断发展，原有的优势会逐步丧失，进而出现许多问题，出现衰落，影响区域的可持续发展。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F628EAE-24D4-4898-B91D-257DFBA2711C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二、课堂互动探究</a:t>
            </a:r>
            <a:endParaRPr lang="zh-CN" altLang="en-US" sz="2400" dirty="0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B272E94E-AC0A-4165-86F0-FF060F07B655}"/>
              </a:ext>
            </a:extLst>
          </p:cNvPr>
          <p:cNvGrpSpPr/>
          <p:nvPr/>
        </p:nvGrpSpPr>
        <p:grpSpPr>
          <a:xfrm>
            <a:off x="2562683" y="3341739"/>
            <a:ext cx="7183508" cy="2411924"/>
            <a:chOff x="2562683" y="3341739"/>
            <a:chExt cx="7183508" cy="2411924"/>
          </a:xfrm>
        </p:grpSpPr>
        <p:sp>
          <p:nvSpPr>
            <p:cNvPr id="8" name="左大括号 7">
              <a:extLst>
                <a:ext uri="{FF2B5EF4-FFF2-40B4-BE49-F238E27FC236}">
                  <a16:creationId xmlns:a16="http://schemas.microsoft.com/office/drawing/2014/main" id="{DE1CA5DD-ACE5-4792-80B6-2168F80855C7}"/>
                </a:ext>
              </a:extLst>
            </p:cNvPr>
            <p:cNvSpPr/>
            <p:nvPr/>
          </p:nvSpPr>
          <p:spPr>
            <a:xfrm>
              <a:off x="3986157" y="3341739"/>
              <a:ext cx="224529" cy="2388484"/>
            </a:xfrm>
            <a:prstGeom prst="leftBrace">
              <a:avLst/>
            </a:prstGeom>
            <a:ln>
              <a:solidFill>
                <a:srgbClr val="35B4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A9E5B6F2-A0A2-4F23-BC2B-3181D7474725}"/>
                </a:ext>
              </a:extLst>
            </p:cNvPr>
            <p:cNvSpPr/>
            <p:nvPr/>
          </p:nvSpPr>
          <p:spPr>
            <a:xfrm>
              <a:off x="4412762" y="3341739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环境污染严重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2E6A2C05-68C4-49E0-A35A-2621E088474B}"/>
                </a:ext>
              </a:extLst>
            </p:cNvPr>
            <p:cNvSpPr/>
            <p:nvPr/>
          </p:nvSpPr>
          <p:spPr>
            <a:xfrm>
              <a:off x="4412762" y="3850919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生产结构单一</a:t>
              </a:r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1E0AE7D0-C2E6-4FF5-BDBE-F3197F7AEC64}"/>
                </a:ext>
              </a:extLst>
            </p:cNvPr>
            <p:cNvSpPr/>
            <p:nvPr/>
          </p:nvSpPr>
          <p:spPr>
            <a:xfrm>
              <a:off x="4412762" y="4360099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煤炭的能源地位下降</a:t>
              </a: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5F83FB71-507D-49E7-AD0E-E4922FDB4888}"/>
                </a:ext>
              </a:extLst>
            </p:cNvPr>
            <p:cNvSpPr/>
            <p:nvPr/>
          </p:nvSpPr>
          <p:spPr>
            <a:xfrm>
              <a:off x="4412762" y="4869279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世界性钢铁过剩</a:t>
              </a: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D0EB780A-BF8A-4D43-A373-9F0D581ED856}"/>
                </a:ext>
              </a:extLst>
            </p:cNvPr>
            <p:cNvSpPr/>
            <p:nvPr/>
          </p:nvSpPr>
          <p:spPr>
            <a:xfrm>
              <a:off x="4412762" y="5378459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新技术革命冲击</a:t>
              </a:r>
            </a:p>
          </p:txBody>
        </p:sp>
        <p:sp>
          <p:nvSpPr>
            <p:cNvPr id="14" name="左大括号 13">
              <a:extLst>
                <a:ext uri="{FF2B5EF4-FFF2-40B4-BE49-F238E27FC236}">
                  <a16:creationId xmlns:a16="http://schemas.microsoft.com/office/drawing/2014/main" id="{3B3E996C-940E-43B9-B322-3E73141B1E7D}"/>
                </a:ext>
              </a:extLst>
            </p:cNvPr>
            <p:cNvSpPr/>
            <p:nvPr/>
          </p:nvSpPr>
          <p:spPr>
            <a:xfrm flipH="1">
              <a:off x="6748437" y="3353459"/>
              <a:ext cx="224529" cy="872664"/>
            </a:xfrm>
            <a:prstGeom prst="leftBrace">
              <a:avLst/>
            </a:prstGeom>
            <a:ln>
              <a:solidFill>
                <a:srgbClr val="35B4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171EA4AB-EC4B-4006-808A-E2B03B8FA3B6}"/>
                </a:ext>
              </a:extLst>
            </p:cNvPr>
            <p:cNvSpPr/>
            <p:nvPr/>
          </p:nvSpPr>
          <p:spPr>
            <a:xfrm>
              <a:off x="2562683" y="3429000"/>
              <a:ext cx="419121" cy="2120035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德国鲁尔区</a:t>
              </a:r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70737A6F-FC37-428D-B613-C7264BCA6841}"/>
                </a:ext>
              </a:extLst>
            </p:cNvPr>
            <p:cNvSpPr/>
            <p:nvPr/>
          </p:nvSpPr>
          <p:spPr>
            <a:xfrm>
              <a:off x="3289169" y="3429000"/>
              <a:ext cx="419121" cy="212003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衰落原因</a:t>
              </a:r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25F1111E-9FE2-4C01-A639-C11F0D8E6CAC}"/>
                </a:ext>
              </a:extLst>
            </p:cNvPr>
            <p:cNvSpPr/>
            <p:nvPr/>
          </p:nvSpPr>
          <p:spPr>
            <a:xfrm>
              <a:off x="7198067" y="3602189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区域衰落的内因</a:t>
              </a:r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4AA9FCB0-6501-4351-B891-540304E4A325}"/>
                </a:ext>
              </a:extLst>
            </p:cNvPr>
            <p:cNvSpPr/>
            <p:nvPr/>
          </p:nvSpPr>
          <p:spPr>
            <a:xfrm>
              <a:off x="7198067" y="4360099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煤炭工业衰落的外因</a:t>
              </a:r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A415291B-B468-41DA-BBAB-84BDB080ED2A}"/>
                </a:ext>
              </a:extLst>
            </p:cNvPr>
            <p:cNvSpPr/>
            <p:nvPr/>
          </p:nvSpPr>
          <p:spPr>
            <a:xfrm>
              <a:off x="7198067" y="4869279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钢铁工业衰落外因</a:t>
              </a:r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E4811F1F-A975-4569-80A7-97EE05E8F421}"/>
                </a:ext>
              </a:extLst>
            </p:cNvPr>
            <p:cNvSpPr/>
            <p:nvPr/>
          </p:nvSpPr>
          <p:spPr>
            <a:xfrm>
              <a:off x="7198066" y="5378459"/>
              <a:ext cx="2548125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传统工业衰落的根本原因</a:t>
              </a:r>
            </a:p>
          </p:txBody>
        </p: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5F8F7C17-CB7E-4B6A-BE98-F184EEA3285B}"/>
                </a:ext>
              </a:extLst>
            </p:cNvPr>
            <p:cNvCxnSpPr>
              <a:cxnSpLocks/>
              <a:stCxn id="11" idx="3"/>
              <a:endCxn id="19" idx="1"/>
            </p:cNvCxnSpPr>
            <p:nvPr/>
          </p:nvCxnSpPr>
          <p:spPr>
            <a:xfrm>
              <a:off x="6523336" y="4547701"/>
              <a:ext cx="674731" cy="0"/>
            </a:xfrm>
            <a:prstGeom prst="straightConnector1">
              <a:avLst/>
            </a:prstGeom>
            <a:ln>
              <a:solidFill>
                <a:srgbClr val="35B4C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74828753-9BD1-4ED9-AB9C-7866A5F36AA6}"/>
                </a:ext>
              </a:extLst>
            </p:cNvPr>
            <p:cNvCxnSpPr>
              <a:cxnSpLocks/>
              <a:stCxn id="12" idx="3"/>
              <a:endCxn id="20" idx="1"/>
            </p:cNvCxnSpPr>
            <p:nvPr/>
          </p:nvCxnSpPr>
          <p:spPr>
            <a:xfrm>
              <a:off x="6523336" y="5056881"/>
              <a:ext cx="674731" cy="0"/>
            </a:xfrm>
            <a:prstGeom prst="straightConnector1">
              <a:avLst/>
            </a:prstGeom>
            <a:ln>
              <a:solidFill>
                <a:srgbClr val="35B4C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AE1B6735-FC9F-45C4-BDE1-9952BF051DB4}"/>
                </a:ext>
              </a:extLst>
            </p:cNvPr>
            <p:cNvCxnSpPr>
              <a:stCxn id="13" idx="3"/>
            </p:cNvCxnSpPr>
            <p:nvPr/>
          </p:nvCxnSpPr>
          <p:spPr>
            <a:xfrm>
              <a:off x="6523336" y="5566061"/>
              <a:ext cx="674731" cy="0"/>
            </a:xfrm>
            <a:prstGeom prst="straightConnector1">
              <a:avLst/>
            </a:prstGeom>
            <a:ln>
              <a:solidFill>
                <a:srgbClr val="35B4C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0493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D8D8E768-8D31-41D8-BEB3-FCEA3F3A3CA6}"/>
              </a:ext>
            </a:extLst>
          </p:cNvPr>
          <p:cNvSpPr txBox="1">
            <a:spLocks noChangeArrowheads="1"/>
          </p:cNvSpPr>
          <p:nvPr/>
        </p:nvSpPr>
        <p:spPr>
          <a:xfrm>
            <a:off x="2359330" y="1501427"/>
            <a:ext cx="7473339" cy="105157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3</a:t>
            </a:r>
            <a:r>
              <a:rPr lang="zh-CN" altLang="en-US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．分析传统工业区的整治措施。</a:t>
            </a:r>
          </a:p>
          <a:p>
            <a:pPr marL="0" indent="0">
              <a:buFontTx/>
              <a:buNone/>
            </a:pPr>
            <a:r>
              <a:rPr lang="zh-CN" altLang="en-US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传统工业区的综合整治一般从存在问题入手分析，一般途径如下：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56F97E6-2CF1-4FB6-AB82-35362F45BBB0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二、课堂互动探究</a:t>
            </a:r>
            <a:endParaRPr lang="zh-CN" altLang="en-US" sz="2400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B9DD04E-F97C-4142-96E4-CCD8931DC4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741157"/>
              </p:ext>
            </p:extLst>
          </p:nvPr>
        </p:nvGraphicFramePr>
        <p:xfrm>
          <a:off x="2435530" y="2586864"/>
          <a:ext cx="7397139" cy="3560468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136470">
                  <a:extLst>
                    <a:ext uri="{9D8B030D-6E8A-4147-A177-3AD203B41FA5}">
                      <a16:colId xmlns:a16="http://schemas.microsoft.com/office/drawing/2014/main" val="4155011221"/>
                    </a:ext>
                  </a:extLst>
                </a:gridCol>
                <a:gridCol w="1840523">
                  <a:extLst>
                    <a:ext uri="{9D8B030D-6E8A-4147-A177-3AD203B41FA5}">
                      <a16:colId xmlns:a16="http://schemas.microsoft.com/office/drawing/2014/main" val="2653832100"/>
                    </a:ext>
                  </a:extLst>
                </a:gridCol>
                <a:gridCol w="3420146">
                  <a:extLst>
                    <a:ext uri="{9D8B030D-6E8A-4147-A177-3AD203B41FA5}">
                      <a16:colId xmlns:a16="http://schemas.microsoft.com/office/drawing/2014/main" val="3730317151"/>
                    </a:ext>
                  </a:extLst>
                </a:gridCol>
              </a:tblGrid>
              <a:tr h="29476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衰落原因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整治方向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具体措施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5128141"/>
                  </a:ext>
                </a:extLst>
              </a:tr>
              <a:tr h="294768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生产结构单一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调整工业结构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减少煤炭、钢铁企业数量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371060"/>
                  </a:ext>
                </a:extLst>
              </a:tr>
              <a:tr h="294768"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扩大单个厂矿的生产规模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920426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新建或引入技术水平高的电子、石油化工、汽车、机械等的中小企业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1199414"/>
                  </a:ext>
                </a:extLst>
              </a:tr>
              <a:tr h="144171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煤炭的能源地位下降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19531"/>
                  </a:ext>
                </a:extLst>
              </a:tr>
              <a:tr h="4693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调整工业布局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52271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工业布局向西部拓展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3827578"/>
                  </a:ext>
                </a:extLst>
              </a:tr>
              <a:tr h="229707"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世界性钢铁过剩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99862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钢铁工业向沿海转移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7867489"/>
                  </a:ext>
                </a:extLst>
              </a:tr>
              <a:tr h="2259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发展第三产业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638158"/>
                  </a:ext>
                </a:extLst>
              </a:tr>
              <a:tr h="95193"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发展科技和教育；开展工业旅游；发展金融服务业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0131606"/>
                  </a:ext>
                </a:extLst>
              </a:tr>
              <a:tr h="405913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环境问题严重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963761"/>
                  </a:ext>
                </a:extLst>
              </a:tr>
              <a:tr h="89675"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dirty="0"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严格控制工业废水、废气等的排放；建立完善的废弃物回收装置和污水处理系统；植树造林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2029927"/>
                  </a:ext>
                </a:extLst>
              </a:tr>
              <a:tr h="14417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优化环境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573368"/>
                  </a:ext>
                </a:extLst>
              </a:tr>
              <a:tr h="64860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新技术革命的冲击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5940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6501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C7DE29A3-A6D2-49A7-AEA8-98A56ABB22C9}"/>
              </a:ext>
            </a:extLst>
          </p:cNvPr>
          <p:cNvSpPr txBox="1">
            <a:spLocks noChangeArrowheads="1"/>
          </p:cNvSpPr>
          <p:nvPr/>
        </p:nvSpPr>
        <p:spPr>
          <a:xfrm>
            <a:off x="2446225" y="2225626"/>
            <a:ext cx="7299550" cy="277255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1</a:t>
            </a:r>
            <a:r>
              <a:rPr lang="zh-CN" altLang="en-US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．下列说法正确的是</a:t>
            </a:r>
            <a:r>
              <a:rPr lang="en-US" altLang="zh-CN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(</a:t>
            </a:r>
            <a:r>
              <a:rPr lang="zh-CN" altLang="en-US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　　</a:t>
            </a:r>
            <a:r>
              <a:rPr lang="en-US" altLang="zh-CN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)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A</a:t>
            </a:r>
            <a:r>
              <a:rPr lang="zh-CN" altLang="en-US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．鲁尔区形成于第一次技术革命时期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B</a:t>
            </a:r>
            <a:r>
              <a:rPr lang="zh-CN" altLang="en-US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．德国鲁尔区、美国中南部、英国东北部工业区均是传统工业区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C</a:t>
            </a:r>
            <a:r>
              <a:rPr lang="zh-CN" altLang="en-US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．鲁尔区的传统工业建立在丰富的煤炭资源基础之上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D</a:t>
            </a:r>
            <a:r>
              <a:rPr lang="zh-CN" altLang="en-US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</a:t>
            </a:r>
            <a:r>
              <a:rPr lang="en-US" altLang="zh-CN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19</a:t>
            </a:r>
            <a:r>
              <a:rPr lang="zh-CN" altLang="en-US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世纪</a:t>
            </a:r>
            <a:r>
              <a:rPr lang="en-US" altLang="zh-CN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70</a:t>
            </a:r>
            <a:r>
              <a:rPr lang="zh-CN" altLang="en-US" sz="18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年代，鲁尔区开始衰落</a:t>
            </a:r>
            <a:endParaRPr lang="en-US" altLang="zh-CN" sz="1800" dirty="0">
              <a:latin typeface="思源宋体 SemiBold" panose="02020600000000000000" pitchFamily="18" charset="-122"/>
              <a:ea typeface="思源宋体 SemiBold" panose="02020600000000000000" pitchFamily="18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623AD1A-20F9-4775-88E6-1457889B8CF6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二、课堂互动探究</a:t>
            </a:r>
            <a:endParaRPr lang="zh-CN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6E025CC-D616-4F44-8E96-1A98C9A6ADDA}"/>
              </a:ext>
            </a:extLst>
          </p:cNvPr>
          <p:cNvSpPr/>
          <p:nvPr/>
        </p:nvSpPr>
        <p:spPr>
          <a:xfrm>
            <a:off x="4773693" y="1401262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对点演练</a:t>
            </a:r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3200" dirty="0">
              <a:solidFill>
                <a:srgbClr val="35B4C6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15B50E-646A-497D-9CEC-8C3A82FB0563}"/>
              </a:ext>
            </a:extLst>
          </p:cNvPr>
          <p:cNvSpPr/>
          <p:nvPr/>
        </p:nvSpPr>
        <p:spPr>
          <a:xfrm>
            <a:off x="5053887" y="5174933"/>
            <a:ext cx="402674" cy="5813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C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2BB1320-9FB5-4039-A407-96011400DDB1}"/>
              </a:ext>
            </a:extLst>
          </p:cNvPr>
          <p:cNvSpPr/>
          <p:nvPr/>
        </p:nvSpPr>
        <p:spPr>
          <a:xfrm>
            <a:off x="2446225" y="5311879"/>
            <a:ext cx="2110574" cy="375204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答案</a:t>
            </a:r>
          </a:p>
        </p:txBody>
      </p:sp>
    </p:spTree>
    <p:extLst>
      <p:ext uri="{BB962C8B-B14F-4D97-AF65-F5344CB8AC3E}">
        <p14:creationId xmlns:p14="http://schemas.microsoft.com/office/powerpoint/2010/main" val="4131767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1C3FAE5E-7928-40AF-8EDE-7FC4AABC8EEF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二、课堂互动探究</a:t>
            </a:r>
            <a:endParaRPr lang="zh-CN" altLang="en-US" sz="2400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50091D8-F36C-44AF-9AA6-407290FFAAB4}"/>
              </a:ext>
            </a:extLst>
          </p:cNvPr>
          <p:cNvGrpSpPr/>
          <p:nvPr/>
        </p:nvGrpSpPr>
        <p:grpSpPr>
          <a:xfrm>
            <a:off x="1788391" y="1764672"/>
            <a:ext cx="8642927" cy="3471880"/>
            <a:chOff x="1774536" y="1764672"/>
            <a:chExt cx="8642927" cy="3471880"/>
          </a:xfrm>
        </p:grpSpPr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5AE14FC2-D025-479C-9837-ACAD9BB133CB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774536" y="2159106"/>
              <a:ext cx="8642927" cy="307744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indent="0">
                <a:lnSpc>
                  <a:spcPct val="200000"/>
                </a:lnSpc>
                <a:spcBef>
                  <a:spcPts val="1000"/>
                </a:spcBef>
                <a:buFontTx/>
                <a:buNone/>
                <a:defRPr sz="2000">
                  <a:latin typeface="思源宋体 SemiBold" panose="02020600000000000000" pitchFamily="18" charset="-122"/>
                  <a:ea typeface="思源宋体 SemiBold" panose="02020600000000000000" pitchFamily="18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indent="457200"/>
              <a:r>
                <a:rPr lang="zh-CN" altLang="en-US" dirty="0"/>
                <a:t>在煤、铁资源基础上形成的以纺织、煤炭、钢铁等传统工业为主的工业地域叫传统工业区。英国中部、美国东北部、德国鲁尔区均是传统工业区，鲁尔区形成于</a:t>
              </a:r>
              <a:r>
                <a:rPr lang="en-US" altLang="zh-CN" dirty="0"/>
                <a:t>19</a:t>
              </a:r>
              <a:r>
                <a:rPr lang="zh-CN" altLang="en-US" dirty="0"/>
                <a:t>世纪中叶，属于第二次技术革命时期。经过一个多世纪的繁荣之后，</a:t>
              </a:r>
              <a:r>
                <a:rPr lang="en-US" altLang="zh-CN" dirty="0"/>
                <a:t>20</a:t>
              </a:r>
              <a:r>
                <a:rPr lang="zh-CN" altLang="en-US" dirty="0"/>
                <a:t>世纪</a:t>
              </a:r>
              <a:r>
                <a:rPr lang="en-US" altLang="zh-CN" dirty="0"/>
                <a:t>50</a:t>
              </a:r>
              <a:r>
                <a:rPr lang="zh-CN" altLang="en-US" dirty="0"/>
                <a:t>年代开始衰落，鲁尔区工业发展的物质基础是丰富的煤炭资源。</a:t>
              </a:r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0DF1A76A-CF26-43FC-8CF0-63431428FB0D}"/>
                </a:ext>
              </a:extLst>
            </p:cNvPr>
            <p:cNvSpPr/>
            <p:nvPr/>
          </p:nvSpPr>
          <p:spPr>
            <a:xfrm>
              <a:off x="1913393" y="1764672"/>
              <a:ext cx="2110574" cy="375204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400" dirty="0"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解 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7825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C2E4A6-09CC-4C08-836A-BF182B7C2265}"/>
              </a:ext>
            </a:extLst>
          </p:cNvPr>
          <p:cNvSpPr txBox="1">
            <a:spLocks noChangeArrowheads="1"/>
          </p:cNvSpPr>
          <p:nvPr/>
        </p:nvSpPr>
        <p:spPr>
          <a:xfrm>
            <a:off x="1717127" y="1999650"/>
            <a:ext cx="8757745" cy="102079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zh-CN" sz="20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1</a:t>
            </a:r>
            <a:r>
              <a:rPr lang="zh-CN" altLang="en-US" sz="20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．新工业的特点</a:t>
            </a:r>
          </a:p>
          <a:p>
            <a:pPr marL="0" indent="457200">
              <a:lnSpc>
                <a:spcPct val="100000"/>
              </a:lnSpc>
              <a:buFontTx/>
              <a:buNone/>
            </a:pPr>
            <a:r>
              <a:rPr lang="zh-CN" altLang="en-US" sz="1600" dirty="0">
                <a:solidFill>
                  <a:srgbClr val="35B4C6"/>
                </a:solidFill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新工业区有的主导产业是传统工业部门，有的是新兴工业部门，因其工业部门的差异，工业区的特点和优势区位也不同。如下表所示：</a:t>
            </a:r>
          </a:p>
        </p:txBody>
      </p:sp>
      <p:graphicFrame>
        <p:nvGraphicFramePr>
          <p:cNvPr id="4" name="Group 3">
            <a:extLst>
              <a:ext uri="{FF2B5EF4-FFF2-40B4-BE49-F238E27FC236}">
                <a16:creationId xmlns:a16="http://schemas.microsoft.com/office/drawing/2014/main" id="{5547BE0C-DD78-4114-A4A3-D8C0003AC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610052"/>
              </p:ext>
            </p:extLst>
          </p:nvPr>
        </p:nvGraphicFramePr>
        <p:xfrm>
          <a:off x="1717127" y="3115373"/>
          <a:ext cx="8757745" cy="3034132"/>
        </p:xfrm>
        <a:graphic>
          <a:graphicData uri="http://schemas.openxmlformats.org/drawingml/2006/table">
            <a:tbl>
              <a:tblPr/>
              <a:tblGrid>
                <a:gridCol w="1321952">
                  <a:extLst>
                    <a:ext uri="{9D8B030D-6E8A-4147-A177-3AD203B41FA5}">
                      <a16:colId xmlns:a16="http://schemas.microsoft.com/office/drawing/2014/main" val="1740108890"/>
                    </a:ext>
                  </a:extLst>
                </a:gridCol>
                <a:gridCol w="3767514">
                  <a:extLst>
                    <a:ext uri="{9D8B030D-6E8A-4147-A177-3AD203B41FA5}">
                      <a16:colId xmlns:a16="http://schemas.microsoft.com/office/drawing/2014/main" val="1636754318"/>
                    </a:ext>
                  </a:extLst>
                </a:gridCol>
                <a:gridCol w="3668279">
                  <a:extLst>
                    <a:ext uri="{9D8B030D-6E8A-4147-A177-3AD203B41FA5}">
                      <a16:colId xmlns:a16="http://schemas.microsoft.com/office/drawing/2014/main" val="795634117"/>
                    </a:ext>
                  </a:extLst>
                </a:gridCol>
              </a:tblGrid>
              <a:tr h="298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对比项目</a:t>
                      </a: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美国“硅谷”</a:t>
                      </a: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意大利新工业区</a:t>
                      </a:r>
                      <a:endParaRPr lang="zh-CN" altLang="en-US" sz="1400" b="0" dirty="0"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114647"/>
                  </a:ext>
                </a:extLst>
              </a:tr>
              <a:tr h="53650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共同点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形成于第二次世界大战后；交通便利；没有传统工业区位优势；中小型企业为主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7775" marR="77775" marT="38887" marB="38887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931579"/>
                  </a:ext>
                </a:extLst>
              </a:tr>
              <a:tr h="298986">
                <a:tc row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不同点</a:t>
                      </a:r>
                    </a:p>
                  </a:txBody>
                  <a:tcPr marL="77775" marR="77775" marT="38887" marB="38887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高技术产品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轻工业产品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3035883"/>
                  </a:ext>
                </a:extLst>
              </a:tr>
              <a:tr h="53034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增长速度快、产品更新换代周期短、研究开发费用高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生产过程分散或家庭承包，资本集中程度低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7170592"/>
                  </a:ext>
                </a:extLst>
              </a:tr>
              <a:tr h="53034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高等院校和科研机构周围环境优美的地方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分散在小城镇甚至农村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302937"/>
                  </a:ext>
                </a:extLst>
              </a:tr>
              <a:tr h="43435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从业人员具有高水平的知识和技能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廉价劳动力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8069869"/>
                  </a:ext>
                </a:extLst>
              </a:tr>
              <a:tr h="29898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军事订货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  <a:defRPr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政府的大力支持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marL="71278" marR="71278" marT="35639" marB="35639"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2971831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4F231348-66FF-423C-974F-D7175EC06760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二、课堂互动探究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7B19765-27CC-403C-BA95-D82D4D39CC83}"/>
              </a:ext>
            </a:extLst>
          </p:cNvPr>
          <p:cNvSpPr/>
          <p:nvPr/>
        </p:nvSpPr>
        <p:spPr>
          <a:xfrm>
            <a:off x="4773694" y="1401262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归纳提升</a:t>
            </a:r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3200" dirty="0">
              <a:solidFill>
                <a:srgbClr val="35B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198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E0367B-28C1-481A-B7AF-2197F8246AE4}"/>
              </a:ext>
            </a:extLst>
          </p:cNvPr>
          <p:cNvSpPr/>
          <p:nvPr/>
        </p:nvSpPr>
        <p:spPr>
          <a:xfrm>
            <a:off x="2925899" y="2634734"/>
            <a:ext cx="634019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典型例题剖析</a:t>
            </a:r>
            <a:r>
              <a:rPr lang="en-US" altLang="zh-CN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6000" dirty="0">
              <a:solidFill>
                <a:schemeClr val="bg1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49F4DE20-D586-4BFB-95DE-95F93F76E254}"/>
              </a:ext>
            </a:extLst>
          </p:cNvPr>
          <p:cNvSpPr/>
          <p:nvPr/>
        </p:nvSpPr>
        <p:spPr>
          <a:xfrm>
            <a:off x="4808247" y="3814395"/>
            <a:ext cx="2575506" cy="33123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第三部分</a:t>
            </a:r>
            <a:r>
              <a:rPr lang="en-US" altLang="zh-CN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dirty="0">
              <a:solidFill>
                <a:srgbClr val="35B4C6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8744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14B30C7-5521-4117-A8A3-AC67A7E357C8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三、典型例题剖析</a:t>
            </a:r>
            <a:endParaRPr lang="zh-CN" altLang="en-US" sz="24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47B5169-7534-4777-880A-F56D81FB2C06}"/>
              </a:ext>
            </a:extLst>
          </p:cNvPr>
          <p:cNvSpPr txBox="1">
            <a:spLocks noChangeArrowheads="1"/>
          </p:cNvSpPr>
          <p:nvPr/>
        </p:nvSpPr>
        <p:spPr>
          <a:xfrm>
            <a:off x="1470892" y="1967345"/>
            <a:ext cx="5054599" cy="326980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【</a:t>
            </a:r>
            <a:r>
              <a:rPr lang="zh-CN" altLang="en-US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例</a:t>
            </a:r>
            <a:r>
              <a:rPr lang="en-US" altLang="zh-CN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3】</a:t>
            </a:r>
            <a:r>
              <a:rPr lang="zh-CN" altLang="en-US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　中关村是中国第一个</a:t>
            </a:r>
            <a:r>
              <a:rPr lang="en-US" altLang="zh-CN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IT</a:t>
            </a:r>
            <a:r>
              <a:rPr lang="zh-CN" altLang="en-US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商业圈，被称为中国的“硅谷”。不久前，海淀区政府发布了</a:t>
            </a:r>
            <a:r>
              <a:rPr lang="en-US" altLang="zh-CN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《</a:t>
            </a:r>
            <a:r>
              <a:rPr lang="zh-CN" altLang="en-US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关于加快推进中关村西区业态调整的通告</a:t>
            </a:r>
            <a:r>
              <a:rPr lang="en-US" altLang="zh-CN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》</a:t>
            </a:r>
            <a:r>
              <a:rPr lang="zh-CN" altLang="en-US" sz="20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，活跃在中关村西区的电子卖场、商场、购物中心、餐饮等业态被列为“不鼓励发展业态”。一场大调整不久即将展开。读中关村平面示意图，回答问题。</a:t>
            </a:r>
          </a:p>
        </p:txBody>
      </p:sp>
      <p:pic>
        <p:nvPicPr>
          <p:cNvPr id="8" name="图片 7" descr="图片包含 天空, 户外, 大型, 建筑物&#10;&#10;描述已自动生成">
            <a:extLst>
              <a:ext uri="{FF2B5EF4-FFF2-40B4-BE49-F238E27FC236}">
                <a16:creationId xmlns:a16="http://schemas.microsoft.com/office/drawing/2014/main" id="{2A9227C7-4D6D-4DFB-B56E-16A442EFD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7330" y="2249487"/>
            <a:ext cx="3893778" cy="259585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14834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3B4E1D2-63B2-4C8B-8EFB-FEB5633716D1}"/>
              </a:ext>
            </a:extLst>
          </p:cNvPr>
          <p:cNvSpPr txBox="1">
            <a:spLocks noChangeArrowheads="1"/>
          </p:cNvSpPr>
          <p:nvPr/>
        </p:nvSpPr>
        <p:spPr>
          <a:xfrm>
            <a:off x="1955800" y="1590861"/>
            <a:ext cx="8280400" cy="40743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>
              <a:lnSpc>
                <a:spcPct val="200000"/>
              </a:lnSpc>
              <a:spcBef>
                <a:spcPts val="1000"/>
              </a:spcBef>
              <a:buFontTx/>
              <a:buNone/>
              <a:defRPr sz="2000">
                <a:latin typeface="思源宋体 SemiBold" panose="02020600000000000000" pitchFamily="18" charset="-122"/>
                <a:ea typeface="思源宋体 SemiBold" panose="02020600000000000000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dirty="0"/>
              <a:t>(1)</a:t>
            </a:r>
            <a:r>
              <a:rPr lang="zh-CN" altLang="en-US" dirty="0"/>
              <a:t>中关村以</a:t>
            </a:r>
            <a:r>
              <a:rPr lang="en-US" altLang="zh-CN" dirty="0"/>
              <a:t>IT</a:t>
            </a:r>
            <a:r>
              <a:rPr lang="zh-CN" altLang="en-US" dirty="0"/>
              <a:t>产业为主，其主导区位因素是</a:t>
            </a:r>
            <a:r>
              <a:rPr lang="en-US" altLang="zh-CN" dirty="0"/>
              <a:t>________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(2)</a:t>
            </a:r>
            <a:r>
              <a:rPr lang="zh-CN" altLang="en-US" dirty="0"/>
              <a:t>中关村所在区域不利于</a:t>
            </a:r>
            <a:r>
              <a:rPr lang="en-US" altLang="zh-CN" dirty="0"/>
              <a:t>IT</a:t>
            </a:r>
            <a:r>
              <a:rPr lang="zh-CN" altLang="en-US" dirty="0"/>
              <a:t>产业发展的条件是</a:t>
            </a:r>
            <a:r>
              <a:rPr lang="en-US" altLang="zh-CN" dirty="0"/>
              <a:t>________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(3)</a:t>
            </a:r>
            <a:r>
              <a:rPr lang="zh-CN" altLang="en-US" dirty="0"/>
              <a:t>简述中关村兴起的区位条件。</a:t>
            </a:r>
          </a:p>
          <a:p>
            <a:r>
              <a:rPr lang="en-US" altLang="zh-CN" dirty="0"/>
              <a:t>(4)</a:t>
            </a:r>
            <a:r>
              <a:rPr lang="zh-CN" altLang="en-US" dirty="0"/>
              <a:t>业内人士认为“目前中关村的业态比较混乱，多种业态并存，电子卖场重复建设现象严重，商业所占比例偏高，科技金融特色不突出，与中关村的发展定位还有较大的偏差。”今后，中关村应如何发展？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304DF5B-FAB2-4041-919F-9FEB97346D22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三、典型例题剖析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51573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20D6F3B-4FBB-4C09-96FC-683B0BCD2D5B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三、典型例题剖析</a:t>
            </a:r>
            <a:endParaRPr lang="zh-CN" altLang="en-US" sz="2400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C00C2A3-43D6-4A82-884F-DB3FB887065F}"/>
              </a:ext>
            </a:extLst>
          </p:cNvPr>
          <p:cNvGrpSpPr/>
          <p:nvPr/>
        </p:nvGrpSpPr>
        <p:grpSpPr>
          <a:xfrm>
            <a:off x="1788391" y="1764672"/>
            <a:ext cx="8642927" cy="4087433"/>
            <a:chOff x="1774536" y="1764672"/>
            <a:chExt cx="8642927" cy="40874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1DDE0D9-3E1D-4503-A4F5-26F90CD4EEF0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774536" y="2159106"/>
              <a:ext cx="8642927" cy="369299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indent="0">
                <a:lnSpc>
                  <a:spcPct val="200000"/>
                </a:lnSpc>
                <a:spcBef>
                  <a:spcPts val="1000"/>
                </a:spcBef>
                <a:buFontTx/>
                <a:buNone/>
                <a:defRPr sz="2000">
                  <a:latin typeface="思源宋体 SemiBold" panose="02020600000000000000" pitchFamily="18" charset="-122"/>
                  <a:ea typeface="思源宋体 SemiBold" panose="02020600000000000000" pitchFamily="18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indent="457200"/>
              <a:r>
                <a:rPr lang="zh-CN" altLang="en-US" dirty="0"/>
                <a:t>通过题目信息分析后可知，中关村目前的发展问题仍较严重，尤其是与中国的“硅谷”定位相差较远。同时，地处京津唐工业基地，环境污染仍较严重，不利于电子工业的发展。科研能力的滞后和商业职能的过度膨胀，造成电子工业水平的提高面临产业升级缓慢的问题。因此，中关村今后的发展重点是强化科研和成果转化能力，实现真正的</a:t>
              </a:r>
              <a:r>
                <a:rPr lang="en-US" altLang="zh-CN" dirty="0"/>
                <a:t>IT</a:t>
              </a:r>
              <a:r>
                <a:rPr lang="zh-CN" altLang="en-US" dirty="0"/>
                <a:t>产业为主的产业结构，通过人才与企业的优化，实现中国“硅谷”的发展。</a:t>
              </a:r>
            </a:p>
          </p:txBody>
        </p:sp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FB9E15F2-D4F4-43AC-9577-66B9981A9EE4}"/>
                </a:ext>
              </a:extLst>
            </p:cNvPr>
            <p:cNvSpPr/>
            <p:nvPr/>
          </p:nvSpPr>
          <p:spPr>
            <a:xfrm>
              <a:off x="1913393" y="1764672"/>
              <a:ext cx="2110574" cy="375204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400" dirty="0"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解 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5196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E3D33475-FF5A-47AE-B25D-BEA29D1C20D4}"/>
              </a:ext>
            </a:extLst>
          </p:cNvPr>
          <p:cNvGrpSpPr/>
          <p:nvPr/>
        </p:nvGrpSpPr>
        <p:grpSpPr>
          <a:xfrm>
            <a:off x="1226263" y="2045570"/>
            <a:ext cx="3467616" cy="1908214"/>
            <a:chOff x="1226263" y="2045570"/>
            <a:chExt cx="3467616" cy="1908214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3D585D7-0F9B-4715-A970-BD5F3F9B46C0}"/>
                </a:ext>
              </a:extLst>
            </p:cNvPr>
            <p:cNvSpPr txBox="1"/>
            <p:nvPr/>
          </p:nvSpPr>
          <p:spPr>
            <a:xfrm>
              <a:off x="1691134" y="2045570"/>
              <a:ext cx="253787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000" dirty="0">
                  <a:ln w="25400">
                    <a:noFill/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目 录</a:t>
              </a: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D9C6948A-D1B1-4060-925B-649BDECA6A1F}"/>
                </a:ext>
              </a:extLst>
            </p:cNvPr>
            <p:cNvSpPr txBox="1"/>
            <p:nvPr/>
          </p:nvSpPr>
          <p:spPr>
            <a:xfrm>
              <a:off x="1226263" y="3369009"/>
              <a:ext cx="34676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dirty="0">
                  <a:ln w="25400">
                    <a:noFill/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CONTENTS</a:t>
              </a:r>
              <a:endParaRPr lang="zh-CN" altLang="en-US" sz="3200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3482C9BE-FF7A-4DBE-B474-AEB6DFB14E05}"/>
              </a:ext>
            </a:extLst>
          </p:cNvPr>
          <p:cNvGrpSpPr/>
          <p:nvPr/>
        </p:nvGrpSpPr>
        <p:grpSpPr>
          <a:xfrm>
            <a:off x="6096000" y="1725905"/>
            <a:ext cx="4420531" cy="624114"/>
            <a:chOff x="6429829" y="1571698"/>
            <a:chExt cx="4420531" cy="624114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929639B2-431A-49AC-8F1B-367BCA739825}"/>
                </a:ext>
              </a:extLst>
            </p:cNvPr>
            <p:cNvSpPr/>
            <p:nvPr/>
          </p:nvSpPr>
          <p:spPr>
            <a:xfrm>
              <a:off x="7271447" y="1571698"/>
              <a:ext cx="3578913" cy="61650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35B4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课前新知预习</a:t>
              </a:r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EF44F6C9-851C-4BC3-BDED-EC56C704F87E}"/>
                </a:ext>
              </a:extLst>
            </p:cNvPr>
            <p:cNvSpPr/>
            <p:nvPr/>
          </p:nvSpPr>
          <p:spPr>
            <a:xfrm>
              <a:off x="6429829" y="1571698"/>
              <a:ext cx="624114" cy="624114"/>
            </a:xfrm>
            <a:prstGeom prst="ellipse">
              <a:avLst/>
            </a:prstGeom>
            <a:noFill/>
            <a:ln w="38100">
              <a:solidFill>
                <a:srgbClr val="35B4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一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A1AC0BAE-FDDD-40C1-BDFB-DC3A4E416901}"/>
              </a:ext>
            </a:extLst>
          </p:cNvPr>
          <p:cNvGrpSpPr/>
          <p:nvPr/>
        </p:nvGrpSpPr>
        <p:grpSpPr>
          <a:xfrm>
            <a:off x="6096000" y="2650728"/>
            <a:ext cx="4420531" cy="624114"/>
            <a:chOff x="6429829" y="1571698"/>
            <a:chExt cx="4420531" cy="624114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240C486A-AB9E-42D4-AFC6-5BB92444EBA9}"/>
                </a:ext>
              </a:extLst>
            </p:cNvPr>
            <p:cNvSpPr/>
            <p:nvPr/>
          </p:nvSpPr>
          <p:spPr>
            <a:xfrm>
              <a:off x="7271447" y="1571698"/>
              <a:ext cx="3578913" cy="61650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35B4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课堂互动探究</a:t>
              </a: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306513A1-E088-4275-8AA0-48AAFB5F9523}"/>
                </a:ext>
              </a:extLst>
            </p:cNvPr>
            <p:cNvSpPr/>
            <p:nvPr/>
          </p:nvSpPr>
          <p:spPr>
            <a:xfrm>
              <a:off x="6429829" y="1571698"/>
              <a:ext cx="624114" cy="624114"/>
            </a:xfrm>
            <a:prstGeom prst="ellipse">
              <a:avLst/>
            </a:prstGeom>
            <a:noFill/>
            <a:ln w="38100">
              <a:solidFill>
                <a:srgbClr val="35B4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二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3EAE658-DE6F-4C36-92CD-80CB125038E7}"/>
              </a:ext>
            </a:extLst>
          </p:cNvPr>
          <p:cNvGrpSpPr/>
          <p:nvPr/>
        </p:nvGrpSpPr>
        <p:grpSpPr>
          <a:xfrm>
            <a:off x="6096000" y="3575551"/>
            <a:ext cx="4420531" cy="624114"/>
            <a:chOff x="6429829" y="1571698"/>
            <a:chExt cx="4420531" cy="624114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8555DD8C-D26E-461B-B67D-E93535052B71}"/>
                </a:ext>
              </a:extLst>
            </p:cNvPr>
            <p:cNvSpPr/>
            <p:nvPr/>
          </p:nvSpPr>
          <p:spPr>
            <a:xfrm>
              <a:off x="7271447" y="1571698"/>
              <a:ext cx="3578913" cy="61650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35B4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典型例题剖析</a:t>
              </a: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AFFD459-7AEB-4CD3-B54D-D78E085E449F}"/>
                </a:ext>
              </a:extLst>
            </p:cNvPr>
            <p:cNvSpPr/>
            <p:nvPr/>
          </p:nvSpPr>
          <p:spPr>
            <a:xfrm>
              <a:off x="6429829" y="1571698"/>
              <a:ext cx="624114" cy="624114"/>
            </a:xfrm>
            <a:prstGeom prst="ellipse">
              <a:avLst/>
            </a:prstGeom>
            <a:noFill/>
            <a:ln w="38100">
              <a:solidFill>
                <a:srgbClr val="35B4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三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D762E02-586C-4EAD-B677-826D303A8C83}"/>
              </a:ext>
            </a:extLst>
          </p:cNvPr>
          <p:cNvGrpSpPr/>
          <p:nvPr/>
        </p:nvGrpSpPr>
        <p:grpSpPr>
          <a:xfrm>
            <a:off x="6096000" y="4500374"/>
            <a:ext cx="4420531" cy="624114"/>
            <a:chOff x="6429829" y="1571698"/>
            <a:chExt cx="4420531" cy="624114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FFB0904E-92F8-4F7D-BE23-C6AB5E5A0416}"/>
                </a:ext>
              </a:extLst>
            </p:cNvPr>
            <p:cNvSpPr/>
            <p:nvPr/>
          </p:nvSpPr>
          <p:spPr>
            <a:xfrm>
              <a:off x="7271447" y="1571698"/>
              <a:ext cx="3578913" cy="616506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35B4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知识网络构建</a:t>
              </a: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31363A47-EF83-4DDA-87CB-F8926118B4F7}"/>
                </a:ext>
              </a:extLst>
            </p:cNvPr>
            <p:cNvSpPr/>
            <p:nvPr/>
          </p:nvSpPr>
          <p:spPr>
            <a:xfrm>
              <a:off x="6429829" y="1571698"/>
              <a:ext cx="624114" cy="624114"/>
            </a:xfrm>
            <a:prstGeom prst="ellipse">
              <a:avLst/>
            </a:prstGeom>
            <a:noFill/>
            <a:ln w="38100">
              <a:solidFill>
                <a:srgbClr val="35B4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948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15C9670-2A40-49BE-9E9C-1EED4CFDF6AE}"/>
              </a:ext>
            </a:extLst>
          </p:cNvPr>
          <p:cNvSpPr txBox="1">
            <a:spLocks noChangeArrowheads="1"/>
          </p:cNvSpPr>
          <p:nvPr/>
        </p:nvSpPr>
        <p:spPr>
          <a:xfrm>
            <a:off x="1955800" y="2139876"/>
            <a:ext cx="8280400" cy="319286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>
              <a:lnSpc>
                <a:spcPct val="200000"/>
              </a:lnSpc>
              <a:spcBef>
                <a:spcPts val="1000"/>
              </a:spcBef>
              <a:buFontTx/>
              <a:buNone/>
              <a:defRPr sz="2000">
                <a:latin typeface="思源宋体 SemiBold" panose="02020600000000000000" pitchFamily="18" charset="-122"/>
                <a:ea typeface="思源宋体 SemiBold" panose="02020600000000000000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ct val="150000"/>
              </a:lnSpc>
            </a:pPr>
            <a:r>
              <a:rPr lang="en-US" altLang="zh-CN" dirty="0"/>
              <a:t>(1)</a:t>
            </a:r>
            <a:r>
              <a:rPr lang="zh-CN" altLang="en-US" dirty="0"/>
              <a:t>科技　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(2)</a:t>
            </a:r>
            <a:r>
              <a:rPr lang="zh-CN" altLang="en-US" dirty="0"/>
              <a:t>环境污染较严重　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(3)</a:t>
            </a:r>
            <a:r>
              <a:rPr lang="zh-CN" altLang="en-US" dirty="0"/>
              <a:t>高等院校集中；交通便利；人才数量多；政策优势明显等。　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(4)</a:t>
            </a:r>
            <a:r>
              <a:rPr lang="zh-CN" altLang="en-US" dirty="0"/>
              <a:t>加强科研机构的建立，促进专业化科研队伍的建设；调整内部产业结构，重点加强高科技产品的开发；控制电子卖场、地产、餐饮等辅助行业的扩充；吸引更多创新企业进入等。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C80534F-E18E-408C-958C-CB0231D74AB5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三、典型例题剖析</a:t>
            </a:r>
            <a:endParaRPr lang="zh-CN" altLang="en-US" sz="2400" dirty="0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AA87BDF-3D63-438B-B01C-C22D5128AE2D}"/>
              </a:ext>
            </a:extLst>
          </p:cNvPr>
          <p:cNvSpPr/>
          <p:nvPr/>
        </p:nvSpPr>
        <p:spPr>
          <a:xfrm>
            <a:off x="1927248" y="1764672"/>
            <a:ext cx="2110574" cy="375204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答 案</a:t>
            </a:r>
          </a:p>
        </p:txBody>
      </p:sp>
    </p:spTree>
    <p:extLst>
      <p:ext uri="{BB962C8B-B14F-4D97-AF65-F5344CB8AC3E}">
        <p14:creationId xmlns:p14="http://schemas.microsoft.com/office/powerpoint/2010/main" val="2208702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E0367B-28C1-481A-B7AF-2197F8246AE4}"/>
              </a:ext>
            </a:extLst>
          </p:cNvPr>
          <p:cNvSpPr/>
          <p:nvPr/>
        </p:nvSpPr>
        <p:spPr>
          <a:xfrm>
            <a:off x="2925899" y="2634734"/>
            <a:ext cx="634019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知识网络构建</a:t>
            </a:r>
            <a:r>
              <a:rPr lang="en-US" altLang="zh-CN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6000" dirty="0">
              <a:solidFill>
                <a:schemeClr val="bg1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49F4DE20-D586-4BFB-95DE-95F93F76E254}"/>
              </a:ext>
            </a:extLst>
          </p:cNvPr>
          <p:cNvSpPr/>
          <p:nvPr/>
        </p:nvSpPr>
        <p:spPr>
          <a:xfrm>
            <a:off x="4808247" y="3814395"/>
            <a:ext cx="2575506" cy="33123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第四部分</a:t>
            </a:r>
            <a:r>
              <a:rPr lang="en-US" altLang="zh-CN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dirty="0">
              <a:solidFill>
                <a:srgbClr val="35B4C6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5563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9A57854-8E34-46CB-86E4-BF35D9890821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四、知识网络构建</a:t>
            </a:r>
            <a:endParaRPr lang="zh-CN" altLang="en-US" sz="2400" dirty="0"/>
          </a:p>
        </p:txBody>
      </p: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A76A19D5-DD41-4573-9BCF-3BC8F8DD2C69}"/>
              </a:ext>
            </a:extLst>
          </p:cNvPr>
          <p:cNvGrpSpPr/>
          <p:nvPr/>
        </p:nvGrpSpPr>
        <p:grpSpPr>
          <a:xfrm>
            <a:off x="2177329" y="1512079"/>
            <a:ext cx="7865051" cy="4594355"/>
            <a:chOff x="1937668" y="1462489"/>
            <a:chExt cx="7865051" cy="4594355"/>
          </a:xfrm>
        </p:grpSpPr>
        <p:sp>
          <p:nvSpPr>
            <p:cNvPr id="5" name="左大括号 4">
              <a:extLst>
                <a:ext uri="{FF2B5EF4-FFF2-40B4-BE49-F238E27FC236}">
                  <a16:creationId xmlns:a16="http://schemas.microsoft.com/office/drawing/2014/main" id="{5FFE2FF6-DD09-4C57-855C-5C53C92A32E0}"/>
                </a:ext>
              </a:extLst>
            </p:cNvPr>
            <p:cNvSpPr/>
            <p:nvPr/>
          </p:nvSpPr>
          <p:spPr>
            <a:xfrm>
              <a:off x="5871471" y="1512079"/>
              <a:ext cx="224529" cy="2388484"/>
            </a:xfrm>
            <a:prstGeom prst="leftBrace">
              <a:avLst/>
            </a:prstGeom>
            <a:ln>
              <a:solidFill>
                <a:srgbClr val="35B4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43E53497-E740-4F57-A75B-E19623C98E93}"/>
                </a:ext>
              </a:extLst>
            </p:cNvPr>
            <p:cNvSpPr/>
            <p:nvPr/>
          </p:nvSpPr>
          <p:spPr>
            <a:xfrm>
              <a:off x="6482892" y="2254172"/>
              <a:ext cx="1338650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发展条件</a:t>
              </a:r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FEF84045-EE1F-48B6-98E7-864407BFAC2D}"/>
                </a:ext>
              </a:extLst>
            </p:cNvPr>
            <p:cNvSpPr/>
            <p:nvPr/>
          </p:nvSpPr>
          <p:spPr>
            <a:xfrm>
              <a:off x="7453850" y="3241398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高技术工业的特点</a:t>
              </a:r>
            </a:p>
          </p:txBody>
        </p:sp>
        <p:sp>
          <p:nvSpPr>
            <p:cNvPr id="11" name="左大括号 10">
              <a:extLst>
                <a:ext uri="{FF2B5EF4-FFF2-40B4-BE49-F238E27FC236}">
                  <a16:creationId xmlns:a16="http://schemas.microsoft.com/office/drawing/2014/main" id="{4DEA41F0-E80D-4129-9C97-5633F7A7784C}"/>
                </a:ext>
              </a:extLst>
            </p:cNvPr>
            <p:cNvSpPr/>
            <p:nvPr/>
          </p:nvSpPr>
          <p:spPr>
            <a:xfrm rot="16200000" flipH="1">
              <a:off x="7942524" y="1088660"/>
              <a:ext cx="375205" cy="1955819"/>
            </a:xfrm>
            <a:prstGeom prst="leftBrace">
              <a:avLst/>
            </a:prstGeom>
            <a:ln>
              <a:solidFill>
                <a:srgbClr val="35B4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AE833D2F-F19A-402A-9AE4-A6A4E461E59C}"/>
                </a:ext>
              </a:extLst>
            </p:cNvPr>
            <p:cNvSpPr/>
            <p:nvPr/>
          </p:nvSpPr>
          <p:spPr>
            <a:xfrm>
              <a:off x="1937668" y="1652730"/>
              <a:ext cx="419121" cy="2120035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传统工业区</a:t>
              </a: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DF5F6089-CEBF-46A6-B0B0-21BC61285E09}"/>
                </a:ext>
              </a:extLst>
            </p:cNvPr>
            <p:cNvSpPr/>
            <p:nvPr/>
          </p:nvSpPr>
          <p:spPr>
            <a:xfrm>
              <a:off x="1937668" y="3936809"/>
              <a:ext cx="419121" cy="212003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鲁尔工业区</a:t>
              </a:r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50E7C3D6-BC0E-4DFE-928D-CCE899545A85}"/>
                </a:ext>
              </a:extLst>
            </p:cNvPr>
            <p:cNvSpPr/>
            <p:nvPr/>
          </p:nvSpPr>
          <p:spPr>
            <a:xfrm>
              <a:off x="6754316" y="1462489"/>
              <a:ext cx="2751622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意大利中部和东北部工业区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3D5D9559-CAC7-4944-9B00-E08C501CD899}"/>
                </a:ext>
              </a:extLst>
            </p:cNvPr>
            <p:cNvGrpSpPr/>
            <p:nvPr/>
          </p:nvGrpSpPr>
          <p:grpSpPr>
            <a:xfrm>
              <a:off x="2356789" y="4102073"/>
              <a:ext cx="3193689" cy="375204"/>
              <a:chOff x="2356789" y="4226415"/>
              <a:chExt cx="3193689" cy="375204"/>
            </a:xfrm>
          </p:grpSpPr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1625AA1D-1B15-4A8C-B6F4-9C64DA6F1C1E}"/>
                  </a:ext>
                </a:extLst>
              </p:cNvPr>
              <p:cNvSpPr/>
              <p:nvPr/>
            </p:nvSpPr>
            <p:spPr>
              <a:xfrm>
                <a:off x="2773230" y="4226415"/>
                <a:ext cx="1171073" cy="375204"/>
              </a:xfrm>
              <a:prstGeom prst="roundRect">
                <a:avLst/>
              </a:prstGeom>
              <a:solidFill>
                <a:srgbClr val="35B4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600" dirty="0">
                    <a:latin typeface="思源宋体 SemiBold" panose="02020600000000000000" pitchFamily="18" charset="-122"/>
                    <a:ea typeface="思源宋体 SemiBold" panose="02020600000000000000" pitchFamily="18" charset="-122"/>
                  </a:rPr>
                  <a:t>区位优势</a:t>
                </a:r>
              </a:p>
            </p:txBody>
          </p:sp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EBE8593A-E595-4551-965A-CCA0CAF7337C}"/>
                  </a:ext>
                </a:extLst>
              </p:cNvPr>
              <p:cNvSpPr/>
              <p:nvPr/>
            </p:nvSpPr>
            <p:spPr>
              <a:xfrm>
                <a:off x="4281669" y="4226415"/>
                <a:ext cx="1268809" cy="375204"/>
              </a:xfrm>
              <a:prstGeom prst="roundRect">
                <a:avLst/>
              </a:prstGeom>
              <a:solidFill>
                <a:srgbClr val="35B4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600" dirty="0">
                    <a:latin typeface="思源宋体 SemiBold" panose="02020600000000000000" pitchFamily="18" charset="-122"/>
                    <a:ea typeface="思源宋体 SemiBold" panose="02020600000000000000" pitchFamily="18" charset="-122"/>
                  </a:rPr>
                  <a:t>繁荣</a:t>
                </a:r>
              </a:p>
            </p:txBody>
          </p: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9BF4D177-DDC8-42F8-8516-95D560C44E6F}"/>
                  </a:ext>
                </a:extLst>
              </p:cNvPr>
              <p:cNvCxnSpPr>
                <a:cxnSpLocks/>
                <a:stCxn id="8" idx="3"/>
                <a:endCxn id="15" idx="1"/>
              </p:cNvCxnSpPr>
              <p:nvPr/>
            </p:nvCxnSpPr>
            <p:spPr>
              <a:xfrm>
                <a:off x="3944303" y="4414017"/>
                <a:ext cx="337366" cy="0"/>
              </a:xfrm>
              <a:prstGeom prst="straightConnector1">
                <a:avLst/>
              </a:prstGeom>
              <a:ln>
                <a:solidFill>
                  <a:srgbClr val="35B4C6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箭头连接符 26">
                <a:extLst>
                  <a:ext uri="{FF2B5EF4-FFF2-40B4-BE49-F238E27FC236}">
                    <a16:creationId xmlns:a16="http://schemas.microsoft.com/office/drawing/2014/main" id="{437EA816-922D-4D57-A3A5-94DDC6C30EDB}"/>
                  </a:ext>
                </a:extLst>
              </p:cNvPr>
              <p:cNvCxnSpPr>
                <a:stCxn id="8" idx="1"/>
              </p:cNvCxnSpPr>
              <p:nvPr/>
            </p:nvCxnSpPr>
            <p:spPr>
              <a:xfrm flipH="1">
                <a:off x="2356789" y="4414017"/>
                <a:ext cx="416441" cy="0"/>
              </a:xfrm>
              <a:prstGeom prst="straightConnector1">
                <a:avLst/>
              </a:prstGeom>
              <a:ln>
                <a:solidFill>
                  <a:srgbClr val="35B4C6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A11F6FA6-B1FC-405F-BC12-2D5352100E50}"/>
                </a:ext>
              </a:extLst>
            </p:cNvPr>
            <p:cNvGrpSpPr/>
            <p:nvPr/>
          </p:nvGrpSpPr>
          <p:grpSpPr>
            <a:xfrm>
              <a:off x="2347458" y="4809223"/>
              <a:ext cx="3193689" cy="375204"/>
              <a:chOff x="2356789" y="4226415"/>
              <a:chExt cx="3193689" cy="375204"/>
            </a:xfrm>
          </p:grpSpPr>
          <p:sp>
            <p:nvSpPr>
              <p:cNvPr id="47" name="矩形: 圆角 46">
                <a:extLst>
                  <a:ext uri="{FF2B5EF4-FFF2-40B4-BE49-F238E27FC236}">
                    <a16:creationId xmlns:a16="http://schemas.microsoft.com/office/drawing/2014/main" id="{FDD88B9D-A6A4-4568-ACB5-80F8A5C2EDE3}"/>
                  </a:ext>
                </a:extLst>
              </p:cNvPr>
              <p:cNvSpPr/>
              <p:nvPr/>
            </p:nvSpPr>
            <p:spPr>
              <a:xfrm>
                <a:off x="2773230" y="4226415"/>
                <a:ext cx="1171073" cy="375204"/>
              </a:xfrm>
              <a:prstGeom prst="roundRect">
                <a:avLst/>
              </a:prstGeom>
              <a:solidFill>
                <a:srgbClr val="35B4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600" dirty="0">
                    <a:latin typeface="思源宋体 SemiBold" panose="02020600000000000000" pitchFamily="18" charset="-122"/>
                    <a:ea typeface="思源宋体 SemiBold" panose="02020600000000000000" pitchFamily="18" charset="-122"/>
                  </a:rPr>
                  <a:t>存在问题</a:t>
                </a:r>
              </a:p>
            </p:txBody>
          </p:sp>
          <p:sp>
            <p:nvSpPr>
              <p:cNvPr id="48" name="矩形: 圆角 47">
                <a:extLst>
                  <a:ext uri="{FF2B5EF4-FFF2-40B4-BE49-F238E27FC236}">
                    <a16:creationId xmlns:a16="http://schemas.microsoft.com/office/drawing/2014/main" id="{6A99FAA4-0110-49BA-9389-CA9E011BD28F}"/>
                  </a:ext>
                </a:extLst>
              </p:cNvPr>
              <p:cNvSpPr/>
              <p:nvPr/>
            </p:nvSpPr>
            <p:spPr>
              <a:xfrm>
                <a:off x="4281669" y="4226415"/>
                <a:ext cx="1268809" cy="375204"/>
              </a:xfrm>
              <a:prstGeom prst="roundRect">
                <a:avLst/>
              </a:prstGeom>
              <a:solidFill>
                <a:srgbClr val="35B4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600" dirty="0">
                    <a:latin typeface="思源宋体 SemiBold" panose="02020600000000000000" pitchFamily="18" charset="-122"/>
                    <a:ea typeface="思源宋体 SemiBold" panose="02020600000000000000" pitchFamily="18" charset="-122"/>
                  </a:rPr>
                  <a:t>衰落</a:t>
                </a:r>
              </a:p>
            </p:txBody>
          </p:sp>
          <p:cxnSp>
            <p:nvCxnSpPr>
              <p:cNvPr id="49" name="直接箭头连接符 48">
                <a:extLst>
                  <a:ext uri="{FF2B5EF4-FFF2-40B4-BE49-F238E27FC236}">
                    <a16:creationId xmlns:a16="http://schemas.microsoft.com/office/drawing/2014/main" id="{C4B8DB43-0551-41FC-8B41-A5980A90C58C}"/>
                  </a:ext>
                </a:extLst>
              </p:cNvPr>
              <p:cNvCxnSpPr>
                <a:cxnSpLocks/>
                <a:stCxn id="47" idx="3"/>
                <a:endCxn id="48" idx="1"/>
              </p:cNvCxnSpPr>
              <p:nvPr/>
            </p:nvCxnSpPr>
            <p:spPr>
              <a:xfrm>
                <a:off x="3944303" y="4414017"/>
                <a:ext cx="337366" cy="0"/>
              </a:xfrm>
              <a:prstGeom prst="straightConnector1">
                <a:avLst/>
              </a:prstGeom>
              <a:ln>
                <a:solidFill>
                  <a:srgbClr val="35B4C6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箭头连接符 49">
                <a:extLst>
                  <a:ext uri="{FF2B5EF4-FFF2-40B4-BE49-F238E27FC236}">
                    <a16:creationId xmlns:a16="http://schemas.microsoft.com/office/drawing/2014/main" id="{C16B127E-1E26-4F35-AFE8-D7B90F22E387}"/>
                  </a:ext>
                </a:extLst>
              </p:cNvPr>
              <p:cNvCxnSpPr>
                <a:stCxn id="47" idx="1"/>
              </p:cNvCxnSpPr>
              <p:nvPr/>
            </p:nvCxnSpPr>
            <p:spPr>
              <a:xfrm flipH="1">
                <a:off x="2356789" y="4414017"/>
                <a:ext cx="416441" cy="0"/>
              </a:xfrm>
              <a:prstGeom prst="straightConnector1">
                <a:avLst/>
              </a:prstGeom>
              <a:ln>
                <a:solidFill>
                  <a:srgbClr val="35B4C6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B7EF6AEB-2B9E-4E9E-AA9B-59967B9D1A1C}"/>
                </a:ext>
              </a:extLst>
            </p:cNvPr>
            <p:cNvGrpSpPr/>
            <p:nvPr/>
          </p:nvGrpSpPr>
          <p:grpSpPr>
            <a:xfrm>
              <a:off x="2356789" y="5516374"/>
              <a:ext cx="3193689" cy="375204"/>
              <a:chOff x="2356789" y="4226415"/>
              <a:chExt cx="3193689" cy="375204"/>
            </a:xfrm>
          </p:grpSpPr>
          <p:sp>
            <p:nvSpPr>
              <p:cNvPr id="52" name="矩形: 圆角 51">
                <a:extLst>
                  <a:ext uri="{FF2B5EF4-FFF2-40B4-BE49-F238E27FC236}">
                    <a16:creationId xmlns:a16="http://schemas.microsoft.com/office/drawing/2014/main" id="{76EA120F-DE52-439B-B7FB-BF62AD1A7DE7}"/>
                  </a:ext>
                </a:extLst>
              </p:cNvPr>
              <p:cNvSpPr/>
              <p:nvPr/>
            </p:nvSpPr>
            <p:spPr>
              <a:xfrm>
                <a:off x="2773230" y="4226415"/>
                <a:ext cx="1171073" cy="375204"/>
              </a:xfrm>
              <a:prstGeom prst="roundRect">
                <a:avLst/>
              </a:prstGeom>
              <a:solidFill>
                <a:srgbClr val="35B4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600" dirty="0">
                    <a:latin typeface="思源宋体 SemiBold" panose="02020600000000000000" pitchFamily="18" charset="-122"/>
                    <a:ea typeface="思源宋体 SemiBold" panose="02020600000000000000" pitchFamily="18" charset="-122"/>
                  </a:rPr>
                  <a:t>整治措施</a:t>
                </a:r>
              </a:p>
            </p:txBody>
          </p:sp>
          <p:sp>
            <p:nvSpPr>
              <p:cNvPr id="53" name="矩形: 圆角 52">
                <a:extLst>
                  <a:ext uri="{FF2B5EF4-FFF2-40B4-BE49-F238E27FC236}">
                    <a16:creationId xmlns:a16="http://schemas.microsoft.com/office/drawing/2014/main" id="{B62AD528-30F3-47BD-AC82-7CDEFA3B46E1}"/>
                  </a:ext>
                </a:extLst>
              </p:cNvPr>
              <p:cNvSpPr/>
              <p:nvPr/>
            </p:nvSpPr>
            <p:spPr>
              <a:xfrm>
                <a:off x="4281669" y="4226415"/>
                <a:ext cx="1268809" cy="375204"/>
              </a:xfrm>
              <a:prstGeom prst="roundRect">
                <a:avLst/>
              </a:prstGeom>
              <a:solidFill>
                <a:srgbClr val="35B4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1600" dirty="0">
                    <a:latin typeface="思源宋体 SemiBold" panose="02020600000000000000" pitchFamily="18" charset="-122"/>
                    <a:ea typeface="思源宋体 SemiBold" panose="02020600000000000000" pitchFamily="18" charset="-122"/>
                  </a:rPr>
                  <a:t>振兴</a:t>
                </a:r>
              </a:p>
            </p:txBody>
          </p:sp>
          <p:cxnSp>
            <p:nvCxnSpPr>
              <p:cNvPr id="54" name="直接箭头连接符 53">
                <a:extLst>
                  <a:ext uri="{FF2B5EF4-FFF2-40B4-BE49-F238E27FC236}">
                    <a16:creationId xmlns:a16="http://schemas.microsoft.com/office/drawing/2014/main" id="{B59E6336-ECC2-44BC-80FC-40AE054F63F8}"/>
                  </a:ext>
                </a:extLst>
              </p:cNvPr>
              <p:cNvCxnSpPr>
                <a:cxnSpLocks/>
                <a:stCxn id="52" idx="3"/>
                <a:endCxn id="53" idx="1"/>
              </p:cNvCxnSpPr>
              <p:nvPr/>
            </p:nvCxnSpPr>
            <p:spPr>
              <a:xfrm>
                <a:off x="3944303" y="4414017"/>
                <a:ext cx="337366" cy="0"/>
              </a:xfrm>
              <a:prstGeom prst="straightConnector1">
                <a:avLst/>
              </a:prstGeom>
              <a:ln>
                <a:solidFill>
                  <a:srgbClr val="35B4C6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箭头连接符 54">
                <a:extLst>
                  <a:ext uri="{FF2B5EF4-FFF2-40B4-BE49-F238E27FC236}">
                    <a16:creationId xmlns:a16="http://schemas.microsoft.com/office/drawing/2014/main" id="{174DA2A0-F297-478A-9F5A-4D277749AD99}"/>
                  </a:ext>
                </a:extLst>
              </p:cNvPr>
              <p:cNvCxnSpPr>
                <a:stCxn id="52" idx="1"/>
              </p:cNvCxnSpPr>
              <p:nvPr/>
            </p:nvCxnSpPr>
            <p:spPr>
              <a:xfrm flipH="1">
                <a:off x="2356789" y="4414017"/>
                <a:ext cx="416441" cy="0"/>
              </a:xfrm>
              <a:prstGeom prst="straightConnector1">
                <a:avLst/>
              </a:prstGeom>
              <a:ln>
                <a:solidFill>
                  <a:srgbClr val="35B4C6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箭头连接符 60">
              <a:extLst>
                <a:ext uri="{FF2B5EF4-FFF2-40B4-BE49-F238E27FC236}">
                  <a16:creationId xmlns:a16="http://schemas.microsoft.com/office/drawing/2014/main" id="{E4CF06E2-A549-4E71-969B-FEF60CDD6AE0}"/>
                </a:ext>
              </a:extLst>
            </p:cNvPr>
            <p:cNvCxnSpPr>
              <a:stCxn id="15" idx="2"/>
              <a:endCxn id="48" idx="0"/>
            </p:cNvCxnSpPr>
            <p:nvPr/>
          </p:nvCxnSpPr>
          <p:spPr>
            <a:xfrm flipH="1">
              <a:off x="4906743" y="4477277"/>
              <a:ext cx="9331" cy="331946"/>
            </a:xfrm>
            <a:prstGeom prst="straightConnector1">
              <a:avLst/>
            </a:prstGeom>
            <a:ln>
              <a:solidFill>
                <a:srgbClr val="35B4C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2A33F111-F248-487A-89F8-6B8E18D25C25}"/>
                </a:ext>
              </a:extLst>
            </p:cNvPr>
            <p:cNvCxnSpPr/>
            <p:nvPr/>
          </p:nvCxnSpPr>
          <p:spPr>
            <a:xfrm flipH="1">
              <a:off x="4897411" y="5184428"/>
              <a:ext cx="9331" cy="331946"/>
            </a:xfrm>
            <a:prstGeom prst="straightConnector1">
              <a:avLst/>
            </a:prstGeom>
            <a:ln>
              <a:solidFill>
                <a:srgbClr val="35B4C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箭头连接符 62">
              <a:extLst>
                <a:ext uri="{FF2B5EF4-FFF2-40B4-BE49-F238E27FC236}">
                  <a16:creationId xmlns:a16="http://schemas.microsoft.com/office/drawing/2014/main" id="{ED1F04E4-A1B5-48DA-898C-A579736C4691}"/>
                </a:ext>
              </a:extLst>
            </p:cNvPr>
            <p:cNvCxnSpPr/>
            <p:nvPr/>
          </p:nvCxnSpPr>
          <p:spPr>
            <a:xfrm flipH="1">
              <a:off x="3319229" y="4476354"/>
              <a:ext cx="9331" cy="331946"/>
            </a:xfrm>
            <a:prstGeom prst="straightConnector1">
              <a:avLst/>
            </a:prstGeom>
            <a:ln>
              <a:solidFill>
                <a:srgbClr val="35B4C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>
              <a:extLst>
                <a:ext uri="{FF2B5EF4-FFF2-40B4-BE49-F238E27FC236}">
                  <a16:creationId xmlns:a16="http://schemas.microsoft.com/office/drawing/2014/main" id="{D2B87803-1183-4D2B-B7AB-114ECACF2295}"/>
                </a:ext>
              </a:extLst>
            </p:cNvPr>
            <p:cNvCxnSpPr/>
            <p:nvPr/>
          </p:nvCxnSpPr>
          <p:spPr>
            <a:xfrm flipH="1">
              <a:off x="3323894" y="5184427"/>
              <a:ext cx="9331" cy="331946"/>
            </a:xfrm>
            <a:prstGeom prst="straightConnector1">
              <a:avLst/>
            </a:prstGeom>
            <a:ln>
              <a:solidFill>
                <a:srgbClr val="35B4C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7EED2EA7-FED0-4128-9975-B5795F0B9ADE}"/>
                </a:ext>
              </a:extLst>
            </p:cNvPr>
            <p:cNvCxnSpPr>
              <a:stCxn id="13" idx="0"/>
              <a:endCxn id="12" idx="2"/>
            </p:cNvCxnSpPr>
            <p:nvPr/>
          </p:nvCxnSpPr>
          <p:spPr>
            <a:xfrm flipV="1">
              <a:off x="2147229" y="3772765"/>
              <a:ext cx="0" cy="164044"/>
            </a:xfrm>
            <a:prstGeom prst="line">
              <a:avLst/>
            </a:prstGeom>
            <a:ln>
              <a:solidFill>
                <a:srgbClr val="35B4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矩形: 圆角 67">
              <a:extLst>
                <a:ext uri="{FF2B5EF4-FFF2-40B4-BE49-F238E27FC236}">
                  <a16:creationId xmlns:a16="http://schemas.microsoft.com/office/drawing/2014/main" id="{1472F392-9A27-4DD1-B6EA-325C23D2A88F}"/>
                </a:ext>
              </a:extLst>
            </p:cNvPr>
            <p:cNvSpPr/>
            <p:nvPr/>
          </p:nvSpPr>
          <p:spPr>
            <a:xfrm>
              <a:off x="2773230" y="1887633"/>
              <a:ext cx="1171073" cy="375204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概念</a:t>
              </a:r>
            </a:p>
          </p:txBody>
        </p:sp>
        <p:cxnSp>
          <p:nvCxnSpPr>
            <p:cNvPr id="70" name="直接箭头连接符 69">
              <a:extLst>
                <a:ext uri="{FF2B5EF4-FFF2-40B4-BE49-F238E27FC236}">
                  <a16:creationId xmlns:a16="http://schemas.microsoft.com/office/drawing/2014/main" id="{A7EDFE06-4525-4296-A2AD-F13880FD90B2}"/>
                </a:ext>
              </a:extLst>
            </p:cNvPr>
            <p:cNvCxnSpPr>
              <a:cxnSpLocks/>
              <a:stCxn id="68" idx="3"/>
            </p:cNvCxnSpPr>
            <p:nvPr/>
          </p:nvCxnSpPr>
          <p:spPr>
            <a:xfrm>
              <a:off x="3944303" y="2075235"/>
              <a:ext cx="337366" cy="0"/>
            </a:xfrm>
            <a:prstGeom prst="straightConnector1">
              <a:avLst/>
            </a:prstGeom>
            <a:solidFill>
              <a:srgbClr val="FFC000"/>
            </a:solidFill>
            <a:ln>
              <a:solidFill>
                <a:srgbClr val="35B4C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箭头连接符 70">
              <a:extLst>
                <a:ext uri="{FF2B5EF4-FFF2-40B4-BE49-F238E27FC236}">
                  <a16:creationId xmlns:a16="http://schemas.microsoft.com/office/drawing/2014/main" id="{6C489449-7182-4BE3-A7C6-713E2E40EDA4}"/>
                </a:ext>
              </a:extLst>
            </p:cNvPr>
            <p:cNvCxnSpPr>
              <a:stCxn id="68" idx="1"/>
            </p:cNvCxnSpPr>
            <p:nvPr/>
          </p:nvCxnSpPr>
          <p:spPr>
            <a:xfrm flipH="1">
              <a:off x="2356789" y="2075235"/>
              <a:ext cx="416441" cy="0"/>
            </a:xfrm>
            <a:prstGeom prst="straightConnector1">
              <a:avLst/>
            </a:prstGeom>
            <a:solidFill>
              <a:srgbClr val="FFC000"/>
            </a:solidFill>
            <a:ln>
              <a:solidFill>
                <a:srgbClr val="35B4C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矩形: 圆角 72">
              <a:extLst>
                <a:ext uri="{FF2B5EF4-FFF2-40B4-BE49-F238E27FC236}">
                  <a16:creationId xmlns:a16="http://schemas.microsoft.com/office/drawing/2014/main" id="{01A591EA-46B4-4A55-AE12-4DFBBD5384A7}"/>
                </a:ext>
              </a:extLst>
            </p:cNvPr>
            <p:cNvSpPr/>
            <p:nvPr/>
          </p:nvSpPr>
          <p:spPr>
            <a:xfrm>
              <a:off x="2763899" y="2594783"/>
              <a:ext cx="1171073" cy="375204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分布</a:t>
              </a:r>
            </a:p>
          </p:txBody>
        </p:sp>
        <p:cxnSp>
          <p:nvCxnSpPr>
            <p:cNvPr id="75" name="直接箭头连接符 74">
              <a:extLst>
                <a:ext uri="{FF2B5EF4-FFF2-40B4-BE49-F238E27FC236}">
                  <a16:creationId xmlns:a16="http://schemas.microsoft.com/office/drawing/2014/main" id="{5616CB66-7064-4655-93A5-A368C2B42E29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>
              <a:off x="3934972" y="2782385"/>
              <a:ext cx="337366" cy="0"/>
            </a:xfrm>
            <a:prstGeom prst="straightConnector1">
              <a:avLst/>
            </a:prstGeom>
            <a:solidFill>
              <a:srgbClr val="FFC000"/>
            </a:solidFill>
            <a:ln>
              <a:solidFill>
                <a:srgbClr val="35B4C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67D2930B-41F2-466D-9AC1-79AD7EADB428}"/>
                </a:ext>
              </a:extLst>
            </p:cNvPr>
            <p:cNvCxnSpPr>
              <a:stCxn id="73" idx="1"/>
            </p:cNvCxnSpPr>
            <p:nvPr/>
          </p:nvCxnSpPr>
          <p:spPr>
            <a:xfrm flipH="1">
              <a:off x="2347458" y="2782385"/>
              <a:ext cx="416441" cy="0"/>
            </a:xfrm>
            <a:prstGeom prst="straightConnector1">
              <a:avLst/>
            </a:prstGeom>
            <a:solidFill>
              <a:srgbClr val="FFC000"/>
            </a:solidFill>
            <a:ln>
              <a:solidFill>
                <a:srgbClr val="35B4C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矩形: 圆角 77">
              <a:extLst>
                <a:ext uri="{FF2B5EF4-FFF2-40B4-BE49-F238E27FC236}">
                  <a16:creationId xmlns:a16="http://schemas.microsoft.com/office/drawing/2014/main" id="{A429A038-8865-4250-A7A8-CDF4DB7589DB}"/>
                </a:ext>
              </a:extLst>
            </p:cNvPr>
            <p:cNvSpPr/>
            <p:nvPr/>
          </p:nvSpPr>
          <p:spPr>
            <a:xfrm>
              <a:off x="2773230" y="3301934"/>
              <a:ext cx="1171073" cy="375204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特点</a:t>
              </a:r>
            </a:p>
          </p:txBody>
        </p:sp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9E655A86-3216-4E03-9D1D-D1D283837C05}"/>
                </a:ext>
              </a:extLst>
            </p:cNvPr>
            <p:cNvCxnSpPr>
              <a:cxnSpLocks/>
              <a:stCxn id="78" idx="3"/>
            </p:cNvCxnSpPr>
            <p:nvPr/>
          </p:nvCxnSpPr>
          <p:spPr>
            <a:xfrm>
              <a:off x="3944303" y="3489536"/>
              <a:ext cx="337366" cy="0"/>
            </a:xfrm>
            <a:prstGeom prst="straightConnector1">
              <a:avLst/>
            </a:prstGeom>
            <a:solidFill>
              <a:srgbClr val="FFC000"/>
            </a:solidFill>
            <a:ln>
              <a:solidFill>
                <a:srgbClr val="35B4C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F692C49E-7157-4370-AC35-C8C2A38CF064}"/>
                </a:ext>
              </a:extLst>
            </p:cNvPr>
            <p:cNvCxnSpPr>
              <a:stCxn id="78" idx="1"/>
            </p:cNvCxnSpPr>
            <p:nvPr/>
          </p:nvCxnSpPr>
          <p:spPr>
            <a:xfrm flipH="1">
              <a:off x="2356789" y="3489536"/>
              <a:ext cx="416441" cy="0"/>
            </a:xfrm>
            <a:prstGeom prst="straightConnector1">
              <a:avLst/>
            </a:prstGeom>
            <a:solidFill>
              <a:srgbClr val="FFC000"/>
            </a:solidFill>
            <a:ln>
              <a:solidFill>
                <a:srgbClr val="35B4C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箭头连接符 83">
              <a:extLst>
                <a:ext uri="{FF2B5EF4-FFF2-40B4-BE49-F238E27FC236}">
                  <a16:creationId xmlns:a16="http://schemas.microsoft.com/office/drawing/2014/main" id="{53D5D439-4C94-4E8C-88DA-D3D285DB3258}"/>
                </a:ext>
              </a:extLst>
            </p:cNvPr>
            <p:cNvCxnSpPr/>
            <p:nvPr/>
          </p:nvCxnSpPr>
          <p:spPr>
            <a:xfrm flipH="1">
              <a:off x="3319229" y="2261914"/>
              <a:ext cx="9331" cy="331946"/>
            </a:xfrm>
            <a:prstGeom prst="straightConnector1">
              <a:avLst/>
            </a:prstGeom>
            <a:ln>
              <a:solidFill>
                <a:srgbClr val="35B4C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箭头连接符 84">
              <a:extLst>
                <a:ext uri="{FF2B5EF4-FFF2-40B4-BE49-F238E27FC236}">
                  <a16:creationId xmlns:a16="http://schemas.microsoft.com/office/drawing/2014/main" id="{56EA9174-BD06-4F25-B86F-893A03C433C0}"/>
                </a:ext>
              </a:extLst>
            </p:cNvPr>
            <p:cNvCxnSpPr/>
            <p:nvPr/>
          </p:nvCxnSpPr>
          <p:spPr>
            <a:xfrm flipH="1">
              <a:off x="3323894" y="2969987"/>
              <a:ext cx="9331" cy="331946"/>
            </a:xfrm>
            <a:prstGeom prst="straightConnector1">
              <a:avLst/>
            </a:prstGeom>
            <a:ln>
              <a:solidFill>
                <a:srgbClr val="35B4C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矩形: 圆角 85">
              <a:extLst>
                <a:ext uri="{FF2B5EF4-FFF2-40B4-BE49-F238E27FC236}">
                  <a16:creationId xmlns:a16="http://schemas.microsoft.com/office/drawing/2014/main" id="{701A7EB7-AD2C-46A2-8483-CFD2862043F5}"/>
                </a:ext>
              </a:extLst>
            </p:cNvPr>
            <p:cNvSpPr/>
            <p:nvPr/>
          </p:nvSpPr>
          <p:spPr>
            <a:xfrm>
              <a:off x="4271410" y="1650091"/>
              <a:ext cx="419121" cy="2120035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新工业区</a:t>
              </a:r>
            </a:p>
          </p:txBody>
        </p:sp>
        <p:cxnSp>
          <p:nvCxnSpPr>
            <p:cNvPr id="88" name="直接箭头连接符 87">
              <a:extLst>
                <a:ext uri="{FF2B5EF4-FFF2-40B4-BE49-F238E27FC236}">
                  <a16:creationId xmlns:a16="http://schemas.microsoft.com/office/drawing/2014/main" id="{78D82CCC-E9EC-4A9E-B9BA-59C7A696ADF9}"/>
                </a:ext>
              </a:extLst>
            </p:cNvPr>
            <p:cNvCxnSpPr>
              <a:stCxn id="86" idx="3"/>
            </p:cNvCxnSpPr>
            <p:nvPr/>
          </p:nvCxnSpPr>
          <p:spPr>
            <a:xfrm flipV="1">
              <a:off x="4690531" y="2710108"/>
              <a:ext cx="1099385" cy="1"/>
            </a:xfrm>
            <a:prstGeom prst="straightConnector1">
              <a:avLst/>
            </a:prstGeom>
            <a:ln>
              <a:solidFill>
                <a:srgbClr val="35B4C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矩形: 圆角 88">
              <a:extLst>
                <a:ext uri="{FF2B5EF4-FFF2-40B4-BE49-F238E27FC236}">
                  <a16:creationId xmlns:a16="http://schemas.microsoft.com/office/drawing/2014/main" id="{11427B16-78C4-4231-BB2B-66B8A041F63D}"/>
                </a:ext>
              </a:extLst>
            </p:cNvPr>
            <p:cNvSpPr/>
            <p:nvPr/>
          </p:nvSpPr>
          <p:spPr>
            <a:xfrm>
              <a:off x="8464069" y="2248457"/>
              <a:ext cx="1338650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生产特点</a:t>
              </a:r>
            </a:p>
          </p:txBody>
        </p:sp>
        <p:sp>
          <p:nvSpPr>
            <p:cNvPr id="90" name="矩形: 圆角 89">
              <a:extLst>
                <a:ext uri="{FF2B5EF4-FFF2-40B4-BE49-F238E27FC236}">
                  <a16:creationId xmlns:a16="http://schemas.microsoft.com/office/drawing/2014/main" id="{C477EEFB-2E69-4D05-A802-0C234BFEFE42}"/>
                </a:ext>
              </a:extLst>
            </p:cNvPr>
            <p:cNvSpPr/>
            <p:nvPr/>
          </p:nvSpPr>
          <p:spPr>
            <a:xfrm>
              <a:off x="6312297" y="3168607"/>
              <a:ext cx="419121" cy="2120035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美国硅谷</a:t>
              </a:r>
            </a:p>
          </p:txBody>
        </p:sp>
        <p:sp>
          <p:nvSpPr>
            <p:cNvPr id="91" name="左大括号 90">
              <a:extLst>
                <a:ext uri="{FF2B5EF4-FFF2-40B4-BE49-F238E27FC236}">
                  <a16:creationId xmlns:a16="http://schemas.microsoft.com/office/drawing/2014/main" id="{5BD7D9BA-F4B1-49D5-830C-17F3C776F354}"/>
                </a:ext>
              </a:extLst>
            </p:cNvPr>
            <p:cNvSpPr/>
            <p:nvPr/>
          </p:nvSpPr>
          <p:spPr>
            <a:xfrm rot="10800000" flipH="1">
              <a:off x="6867150" y="3429000"/>
              <a:ext cx="450273" cy="1419561"/>
            </a:xfrm>
            <a:prstGeom prst="leftBrace">
              <a:avLst/>
            </a:prstGeom>
            <a:ln>
              <a:solidFill>
                <a:srgbClr val="35B4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矩形: 圆角 92">
              <a:extLst>
                <a:ext uri="{FF2B5EF4-FFF2-40B4-BE49-F238E27FC236}">
                  <a16:creationId xmlns:a16="http://schemas.microsoft.com/office/drawing/2014/main" id="{B8782EE4-76DA-4CEF-84E2-5A6CEB261172}"/>
                </a:ext>
              </a:extLst>
            </p:cNvPr>
            <p:cNvSpPr/>
            <p:nvPr/>
          </p:nvSpPr>
          <p:spPr>
            <a:xfrm>
              <a:off x="7453154" y="4660959"/>
              <a:ext cx="2110574" cy="375204"/>
            </a:xfrm>
            <a:prstGeom prst="roundRect">
              <a:avLst/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dirty="0">
                  <a:latin typeface="思源宋体 SemiBold" panose="02020600000000000000" pitchFamily="18" charset="-122"/>
                  <a:ea typeface="思源宋体 SemiBold" panose="02020600000000000000" pitchFamily="18" charset="-122"/>
                </a:rPr>
                <a:t>刺激硅谷崛起的因素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2449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3F92F74-E86B-45AF-9778-40B6DB6A7066}"/>
              </a:ext>
            </a:extLst>
          </p:cNvPr>
          <p:cNvGrpSpPr/>
          <p:nvPr/>
        </p:nvGrpSpPr>
        <p:grpSpPr>
          <a:xfrm>
            <a:off x="1722948" y="1305342"/>
            <a:ext cx="6109365" cy="3294479"/>
            <a:chOff x="1722948" y="1305342"/>
            <a:chExt cx="6109365" cy="3294479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0F6C0B04-4AF6-42DB-925E-7DF3558D4148}"/>
                </a:ext>
              </a:extLst>
            </p:cNvPr>
            <p:cNvSpPr txBox="1"/>
            <p:nvPr/>
          </p:nvSpPr>
          <p:spPr>
            <a:xfrm>
              <a:off x="1722948" y="1305342"/>
              <a:ext cx="6109365" cy="2123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6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同学们！</a:t>
              </a:r>
              <a:endParaRPr lang="en-US" altLang="zh-CN" sz="66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  <a:p>
              <a:r>
                <a:rPr lang="zh-CN" altLang="en-US" sz="6600" dirty="0">
                  <a:solidFill>
                    <a:srgbClr val="35B4C6"/>
                  </a:solidFill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记得做作业哦！</a:t>
              </a:r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57189977-EC6E-43B3-8A47-31C3197696F0}"/>
                </a:ext>
              </a:extLst>
            </p:cNvPr>
            <p:cNvSpPr/>
            <p:nvPr/>
          </p:nvSpPr>
          <p:spPr>
            <a:xfrm>
              <a:off x="1834915" y="3483158"/>
              <a:ext cx="5151011" cy="331237"/>
            </a:xfrm>
            <a:prstGeom prst="roundRect">
              <a:avLst>
                <a:gd name="adj" fmla="val 50000"/>
              </a:avLst>
            </a:prstGeom>
            <a:solidFill>
              <a:srgbClr val="35B4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·</a:t>
              </a:r>
              <a:r>
                <a:rPr lang="zh-CN" altLang="en-US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人教版必修二地理</a:t>
              </a:r>
              <a:r>
                <a:rPr lang="en-US" altLang="zh-CN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PPT</a:t>
              </a:r>
              <a:r>
                <a:rPr lang="zh-CN" altLang="en-US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课件</a:t>
              </a:r>
              <a:r>
                <a:rPr lang="en-US" altLang="zh-CN" sz="1600" dirty="0">
                  <a:latin typeface="字魂35号-经典雅黑" panose="02000000000000000000" pitchFamily="2" charset="-122"/>
                  <a:ea typeface="字魂35号-经典雅黑" panose="02000000000000000000" pitchFamily="2" charset="-122"/>
                </a:rPr>
                <a:t>·</a:t>
              </a:r>
              <a:endParaRPr lang="zh-CN" altLang="en-US" sz="1600" dirty="0">
                <a:latin typeface="字魂35号-经典雅黑" panose="02000000000000000000" pitchFamily="2" charset="-122"/>
                <a:ea typeface="字魂35号-经典雅黑" panose="02000000000000000000" pitchFamily="2" charset="-122"/>
              </a:endParaRPr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5B90FCAC-CD55-4067-AF1D-E4D9AA03F413}"/>
                </a:ext>
              </a:extLst>
            </p:cNvPr>
            <p:cNvGrpSpPr/>
            <p:nvPr/>
          </p:nvGrpSpPr>
          <p:grpSpPr>
            <a:xfrm>
              <a:off x="2002866" y="4230489"/>
              <a:ext cx="1854964" cy="369332"/>
              <a:chOff x="1866122" y="3930134"/>
              <a:chExt cx="1854964" cy="369332"/>
            </a:xfrm>
          </p:grpSpPr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C89B9222-822F-4CD9-942E-DE8A91D7EBBA}"/>
                  </a:ext>
                </a:extLst>
              </p:cNvPr>
              <p:cNvSpPr/>
              <p:nvPr/>
            </p:nvSpPr>
            <p:spPr>
              <a:xfrm>
                <a:off x="1866122" y="4026159"/>
                <a:ext cx="177282" cy="177282"/>
              </a:xfrm>
              <a:prstGeom prst="ellipse">
                <a:avLst/>
              </a:prstGeom>
              <a:solidFill>
                <a:srgbClr val="35B4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7B12EB0-51CC-4683-8254-C5600A800B02}"/>
                  </a:ext>
                </a:extLst>
              </p:cNvPr>
              <p:cNvSpPr txBox="1"/>
              <p:nvPr/>
            </p:nvSpPr>
            <p:spPr>
              <a:xfrm>
                <a:off x="2127380" y="3930134"/>
                <a:ext cx="15937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千</a:t>
                </a:r>
                <a:r>
                  <a:rPr lang="en-US" altLang="zh-CN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/</a:t>
                </a:r>
                <a:r>
                  <a:rPr lang="zh-CN" altLang="en-US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图</a:t>
                </a:r>
                <a:r>
                  <a:rPr lang="en-US" altLang="zh-CN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/</a:t>
                </a:r>
                <a:r>
                  <a:rPr lang="zh-CN" altLang="en-US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老</a:t>
                </a:r>
                <a:r>
                  <a:rPr lang="en-US" altLang="zh-CN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/</a:t>
                </a:r>
                <a:r>
                  <a:rPr lang="zh-CN" altLang="en-US" dirty="0">
                    <a:solidFill>
                      <a:srgbClr val="35B4C6"/>
                    </a:solidFill>
                    <a:latin typeface="字魂35号-经典雅黑" panose="02000000000000000000" pitchFamily="2" charset="-122"/>
                    <a:ea typeface="字魂35号-经典雅黑" panose="02000000000000000000" pitchFamily="2" charset="-122"/>
                  </a:rPr>
                  <a:t>师</a:t>
                </a:r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4E870843-8B1E-4286-99BF-40F39AAE7CC1}"/>
                </a:ext>
              </a:extLst>
            </p:cNvPr>
            <p:cNvSpPr/>
            <p:nvPr/>
          </p:nvSpPr>
          <p:spPr>
            <a:xfrm>
              <a:off x="1774922" y="3868553"/>
              <a:ext cx="505850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Traditional Industrial Zone and New Industrial Zone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3595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0620ADE-F6DB-4D2E-AC6D-A0E8F5B6FCC4}"/>
              </a:ext>
            </a:extLst>
          </p:cNvPr>
          <p:cNvSpPr/>
          <p:nvPr/>
        </p:nvSpPr>
        <p:spPr>
          <a:xfrm>
            <a:off x="1737360" y="1845771"/>
            <a:ext cx="8717280" cy="4347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200000"/>
              </a:lnSpc>
            </a:pPr>
            <a:r>
              <a:rPr lang="en-US" altLang="zh-CN" sz="14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感谢您下载千图网原创PPT模板，为了您和千图网以及原创作者的利益，请勿复制、传播、销售，否则将承担法律责任！千图网将对作品进行维权，按照传播下载次数的十倍进行索取赔偿金！</a:t>
            </a:r>
          </a:p>
          <a:p>
            <a:pPr>
              <a:lnSpc>
                <a:spcPct val="200000"/>
              </a:lnSpc>
            </a:pPr>
            <a:r>
              <a:rPr lang="en-US" altLang="zh-CN" sz="14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        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>
              <a:lnSpc>
                <a:spcPct val="200000"/>
              </a:lnSpc>
            </a:pPr>
            <a:r>
              <a:rPr lang="en-US" altLang="zh-CN" sz="14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        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>
              <a:lnSpc>
                <a:spcPct val="200000"/>
              </a:lnSpc>
            </a:pPr>
            <a:r>
              <a:rPr lang="en-US" altLang="zh-CN" sz="14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        3、禁止把作品纳入商标或服务标记。</a:t>
            </a:r>
          </a:p>
          <a:p>
            <a:pPr>
              <a:lnSpc>
                <a:spcPct val="200000"/>
              </a:lnSpc>
            </a:pPr>
            <a:r>
              <a:rPr lang="en-US" altLang="zh-CN" sz="14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        4、禁止用户用下载格式在网上传播作品。或者作品可以让第三方单独付费或共享免费下载、或通过转移电话服务系统传播。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67CEE61-F2EB-430E-ABEE-786121D64D5F}"/>
              </a:ext>
            </a:extLst>
          </p:cNvPr>
          <p:cNvSpPr/>
          <p:nvPr/>
        </p:nvSpPr>
        <p:spPr>
          <a:xfrm>
            <a:off x="2233404" y="1060941"/>
            <a:ext cx="77251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 err="1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感谢您支持原创设计事业</a:t>
            </a:r>
            <a:r>
              <a:rPr lang="zh-CN" altLang="zh-CN" sz="28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，</a:t>
            </a:r>
            <a:r>
              <a:rPr lang="en-US" altLang="zh-CN" sz="2800" dirty="0" err="1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支持设计版权产品</a:t>
            </a:r>
            <a:r>
              <a:rPr lang="en-US" altLang="zh-CN" sz="28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！</a:t>
            </a:r>
            <a:endParaRPr lang="zh-CN" altLang="zh-CN" sz="2800" dirty="0">
              <a:solidFill>
                <a:srgbClr val="35B4C6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8319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E0367B-28C1-481A-B7AF-2197F8246AE4}"/>
              </a:ext>
            </a:extLst>
          </p:cNvPr>
          <p:cNvSpPr/>
          <p:nvPr/>
        </p:nvSpPr>
        <p:spPr>
          <a:xfrm>
            <a:off x="2925901" y="2634734"/>
            <a:ext cx="634019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课前新知预习</a:t>
            </a:r>
            <a:r>
              <a:rPr lang="en-US" altLang="zh-CN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6000" dirty="0">
              <a:solidFill>
                <a:schemeClr val="bg1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49F4DE20-D586-4BFB-95DE-95F93F76E254}"/>
              </a:ext>
            </a:extLst>
          </p:cNvPr>
          <p:cNvSpPr/>
          <p:nvPr/>
        </p:nvSpPr>
        <p:spPr>
          <a:xfrm>
            <a:off x="4808247" y="3814395"/>
            <a:ext cx="2575506" cy="33123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第一部分</a:t>
            </a:r>
            <a:r>
              <a:rPr lang="en-US" altLang="zh-CN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dirty="0">
              <a:solidFill>
                <a:srgbClr val="35B4C6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2695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E9A4E037-31C5-4811-9E46-CA0A040C5E0D}"/>
              </a:ext>
            </a:extLst>
          </p:cNvPr>
          <p:cNvSpPr txBox="1">
            <a:spLocks noChangeArrowheads="1"/>
          </p:cNvSpPr>
          <p:nvPr/>
        </p:nvSpPr>
        <p:spPr>
          <a:xfrm>
            <a:off x="2299891" y="2220912"/>
            <a:ext cx="7592218" cy="319228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Tx/>
              <a:buNone/>
            </a:pPr>
            <a:r>
              <a:rPr lang="en-US" altLang="zh-CN" sz="2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1</a:t>
            </a:r>
            <a:r>
              <a:rPr lang="zh-CN" altLang="en-US" sz="2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．通过案例分析，理解传统工业区形成的区位条件、衰落的原因和综合整治的措施。</a:t>
            </a:r>
          </a:p>
          <a:p>
            <a:pPr marL="0" indent="0">
              <a:lnSpc>
                <a:spcPct val="200000"/>
              </a:lnSpc>
              <a:buFontTx/>
              <a:buNone/>
            </a:pPr>
            <a:r>
              <a:rPr lang="en-US" altLang="zh-CN" sz="2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2</a:t>
            </a:r>
            <a:r>
              <a:rPr lang="zh-CN" altLang="en-US" sz="2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．通过案例分析，理解新工业区的特点和发展条件。</a:t>
            </a:r>
          </a:p>
          <a:p>
            <a:pPr marL="0" indent="0">
              <a:lnSpc>
                <a:spcPct val="200000"/>
              </a:lnSpc>
              <a:buFontTx/>
              <a:buNone/>
            </a:pPr>
            <a:r>
              <a:rPr lang="en-US" altLang="zh-CN" sz="2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3</a:t>
            </a:r>
            <a:r>
              <a:rPr lang="zh-CN" altLang="en-US" sz="2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．通过对比分析，理解新工业区和传统工业区的异同。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E7A7A7F-F4CF-416D-BC44-FA3871E1A7D3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一、课前新知预习</a:t>
            </a:r>
            <a:endParaRPr lang="zh-CN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D9B7B23-56E9-48DD-8C15-57BF4AB0F88D}"/>
              </a:ext>
            </a:extLst>
          </p:cNvPr>
          <p:cNvSpPr/>
          <p:nvPr/>
        </p:nvSpPr>
        <p:spPr>
          <a:xfrm>
            <a:off x="4773696" y="1401262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学习目标</a:t>
            </a:r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3200" dirty="0">
              <a:solidFill>
                <a:srgbClr val="35B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70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F5BF459E-D503-4E0B-AFC5-555BF67D09D7}"/>
              </a:ext>
            </a:extLst>
          </p:cNvPr>
          <p:cNvSpPr txBox="1">
            <a:spLocks noChangeArrowheads="1"/>
          </p:cNvSpPr>
          <p:nvPr/>
        </p:nvSpPr>
        <p:spPr>
          <a:xfrm>
            <a:off x="1955800" y="2084655"/>
            <a:ext cx="8280400" cy="3857466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zh-CN" altLang="en-US" sz="16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一、传统工业区</a:t>
            </a:r>
          </a:p>
          <a:p>
            <a:pPr marL="0" indent="0"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1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．主要分布区：德国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、英国中部工业区、美国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、我国辽中南工业区。</a:t>
            </a:r>
          </a:p>
          <a:p>
            <a:pPr marL="0" indent="0"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2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．工业基础：丰富的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资源。</a:t>
            </a:r>
          </a:p>
          <a:p>
            <a:pPr marL="0" indent="0"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3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．工业部门：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、钢铁、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、化工、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工业等。</a:t>
            </a:r>
          </a:p>
          <a:p>
            <a:pPr marL="0" indent="0"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4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．特征：以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工业企业为核心。</a:t>
            </a:r>
          </a:p>
          <a:p>
            <a:pPr marL="0" indent="0"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5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．问题：原料和能源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大、运输量大、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严重。</a:t>
            </a:r>
            <a:endParaRPr lang="en-US" altLang="zh-CN" sz="1400" dirty="0">
              <a:latin typeface="思源宋体 SemiBold" panose="02020600000000000000" pitchFamily="18" charset="-122"/>
              <a:ea typeface="思源宋体 SemiBold" panose="02020600000000000000" pitchFamily="18" charset="-122"/>
            </a:endParaRPr>
          </a:p>
          <a:p>
            <a:pPr marL="0" indent="0"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6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．典例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——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德国鲁尔工业区</a:t>
            </a:r>
          </a:p>
          <a:p>
            <a:pPr marL="0" indent="0"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(1)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位置：位于德国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，地处欧洲的十字路口。</a:t>
            </a:r>
          </a:p>
          <a:p>
            <a:pPr marL="0" indent="0"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(2)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区位优势：矿产丰富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(__________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煤田，靠近法国 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__________)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、交通便利、水源充足、市场广阔。</a:t>
            </a:r>
          </a:p>
          <a:p>
            <a:pPr marL="0" indent="0"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(3)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衰落原因</a:t>
            </a:r>
          </a:p>
          <a:p>
            <a:pPr marL="0" indent="0">
              <a:buFontTx/>
              <a:buNone/>
            </a:pP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①生产局限于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。</a:t>
            </a:r>
          </a:p>
          <a:p>
            <a:pPr marL="0" indent="0">
              <a:buFontTx/>
              <a:buNone/>
            </a:pP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②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在世界能源消费构成中的比重下降。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1A23B81-B7CE-491D-98C4-AB9B63831B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8143" y="2331273"/>
            <a:ext cx="112723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鲁尔工业区 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2AEED20-B827-4447-B00C-BED2C518E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2403" y="2331273"/>
            <a:ext cx="130676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东北部工业区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8FF1CDC-F399-4094-94DA-0110FC08A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3446" y="2637873"/>
            <a:ext cx="76815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煤、铁 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06CADC76-CCC4-4C49-B02D-4B513BB2B9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8024" y="2958987"/>
            <a:ext cx="58862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煤炭 </a:t>
            </a: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026A5621-AA1D-448F-B268-325860EF2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8410" y="2958987"/>
            <a:ext cx="58862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机械 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A560BE95-4553-421F-B364-A0B457D9E1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8796" y="2958987"/>
            <a:ext cx="58862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纺织 </a:t>
            </a: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F68C7257-5B46-4ABB-92C9-949BB5579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7739" y="3278924"/>
            <a:ext cx="58862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大型 </a:t>
            </a: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A7AB71B0-E9AF-4246-8F79-5EC6ECA90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4108" y="3591773"/>
            <a:ext cx="58862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消耗 </a:t>
            </a: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5341B254-B98D-4738-9FC5-CD881A506B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0865" y="3591773"/>
            <a:ext cx="58862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400" b="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污染 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D10976A-4A5E-4981-A9B1-B9A739DFBA5D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一、课前新知预习</a:t>
            </a:r>
            <a:endParaRPr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F953533-BEE2-4E10-80DE-7500670A20F1}"/>
              </a:ext>
            </a:extLst>
          </p:cNvPr>
          <p:cNvSpPr/>
          <p:nvPr/>
        </p:nvSpPr>
        <p:spPr>
          <a:xfrm>
            <a:off x="4773694" y="1401262"/>
            <a:ext cx="26468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自主学习</a:t>
            </a:r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3200" dirty="0">
              <a:solidFill>
                <a:srgbClr val="35B4C6"/>
              </a:solidFill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E7015F2C-CB0C-4E15-B2E5-1A8C817C57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1400" y="4237896"/>
            <a:ext cx="72327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b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中西部</a:t>
            </a:r>
          </a:p>
        </p:txBody>
      </p:sp>
      <p:sp>
        <p:nvSpPr>
          <p:cNvPr id="23" name="Rectangle 4">
            <a:extLst>
              <a:ext uri="{FF2B5EF4-FFF2-40B4-BE49-F238E27FC236}">
                <a16:creationId xmlns:a16="http://schemas.microsoft.com/office/drawing/2014/main" id="{9175472B-8A23-49B7-BF2E-28B48918F0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6540" y="4561728"/>
            <a:ext cx="54373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b="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鲁尔</a:t>
            </a: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73D47177-2761-4DB2-847B-D3A8D601D7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7419" y="4561728"/>
            <a:ext cx="90281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b="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洛林铁矿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B718B5EB-B5AD-43F5-82B7-E24CC9C8CB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9721" y="5188338"/>
            <a:ext cx="126188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b="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传统工业部门</a:t>
            </a: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A7F72C1A-FF52-4F84-8A3D-517B79A2BB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5891" y="5510629"/>
            <a:ext cx="54373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b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煤炭</a:t>
            </a:r>
          </a:p>
        </p:txBody>
      </p:sp>
    </p:spTree>
    <p:extLst>
      <p:ext uri="{BB962C8B-B14F-4D97-AF65-F5344CB8AC3E}">
        <p14:creationId xmlns:p14="http://schemas.microsoft.com/office/powerpoint/2010/main" val="1632753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22" grpId="0"/>
      <p:bldP spid="23" grpId="0"/>
      <p:bldP spid="24" grpId="0"/>
      <p:bldP spid="25" grpId="0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5E90A3AF-1556-4161-A0B5-FC4191275B7D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一、课前新知预习</a:t>
            </a:r>
            <a:endParaRPr lang="zh-CN" altLang="en-US" sz="2400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1A430E7A-457B-4D06-A9D9-2BB8AD0883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4978" y="2000551"/>
            <a:ext cx="54373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钢铁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44DE1BD6-8B9F-4DB3-8D66-2D0F58FD20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869" y="2338897"/>
            <a:ext cx="90281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用地紧张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BD7BC9B7-411E-4DBC-8CDF-021701013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8359" y="2675702"/>
            <a:ext cx="90281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工业结构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B06A3BF5-4439-4A2C-96EA-6EB45F03EA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7747" y="2684288"/>
            <a:ext cx="54373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第三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C372EE78-FB68-4A05-94E7-3FDD789D3322}"/>
              </a:ext>
            </a:extLst>
          </p:cNvPr>
          <p:cNvSpPr txBox="1">
            <a:spLocks noChangeArrowheads="1"/>
          </p:cNvSpPr>
          <p:nvPr/>
        </p:nvSpPr>
        <p:spPr>
          <a:xfrm>
            <a:off x="1955800" y="2084655"/>
            <a:ext cx="8280400" cy="3824701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③______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市场竞争日趋激烈及其替代产品的广泛应用。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④重化工业集聚带来的环境污染、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、交通拥挤。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(4)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整治措施：调整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与布局、发展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产业、优化环境。</a:t>
            </a:r>
            <a:endParaRPr lang="en-US" altLang="zh-CN" sz="1400" dirty="0">
              <a:latin typeface="思源宋体 SemiBold" panose="02020600000000000000" pitchFamily="18" charset="-122"/>
              <a:ea typeface="思源宋体 SemiBold" panose="02020600000000000000" pitchFamily="18" charset="-122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endParaRPr lang="en-US" altLang="zh-CN" sz="1400" dirty="0">
              <a:latin typeface="思源宋体 SemiBold" panose="02020600000000000000" pitchFamily="18" charset="-122"/>
              <a:ea typeface="思源宋体 SemiBold" panose="02020600000000000000" pitchFamily="18" charset="-122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zh-CN" altLang="en-US" sz="16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二、新工业区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1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．兴起时间：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。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2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．兴起地区：发达国家没有传统工业基础的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地区。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3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．特征：以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为主的工业地域。</a:t>
            </a: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4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．意大利中部和东北部工业区</a:t>
            </a: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(1)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形成条件：大批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；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20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世纪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70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年代原材料和能源大幅度涨价；发达的银行信贷体系；意大利经济高度开放；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的大力支持；小城镇用地、用水方便；交通运输方便。</a:t>
            </a:r>
            <a:endParaRPr lang="en-US" altLang="zh-CN" sz="1400" dirty="0">
              <a:latin typeface="思源宋体 SemiBold" panose="02020600000000000000" pitchFamily="18" charset="-122"/>
              <a:ea typeface="思源宋体 SemiBold" panose="02020600000000000000" pitchFamily="18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56C88AD-3A6F-4487-8532-009B85597E3B}"/>
              </a:ext>
            </a:extLst>
          </p:cNvPr>
          <p:cNvSpPr/>
          <p:nvPr/>
        </p:nvSpPr>
        <p:spPr>
          <a:xfrm>
            <a:off x="4773694" y="1401262"/>
            <a:ext cx="26468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自主学习</a:t>
            </a:r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3200" dirty="0">
              <a:solidFill>
                <a:srgbClr val="35B4C6"/>
              </a:solidFill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137C5392-C249-4E84-95FC-55847B92BF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6657" y="3722085"/>
            <a:ext cx="133882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20</a:t>
            </a:r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世纪</a:t>
            </a:r>
            <a:r>
              <a:rPr lang="en-US" altLang="zh-CN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50</a:t>
            </a:r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年代</a:t>
            </a:r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11713267-501C-43CF-B85B-2C89F08DC3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7746" y="4066708"/>
            <a:ext cx="54373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乡村</a:t>
            </a:r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DA8C1AFC-F830-444F-97C6-7A1F0CAEE9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722" y="4393072"/>
            <a:ext cx="108234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中小型企业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79AA7576-2293-4E82-845F-D5F1935014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0381" y="5149987"/>
            <a:ext cx="108234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廉价劳动力</a:t>
            </a:r>
          </a:p>
        </p:txBody>
      </p:sp>
      <p:sp>
        <p:nvSpPr>
          <p:cNvPr id="21" name="Rectangle 7">
            <a:extLst>
              <a:ext uri="{FF2B5EF4-FFF2-40B4-BE49-F238E27FC236}">
                <a16:creationId xmlns:a16="http://schemas.microsoft.com/office/drawing/2014/main" id="{5B6CF170-597B-47D2-968A-85D5CED457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428" y="5476443"/>
            <a:ext cx="54373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政府</a:t>
            </a:r>
          </a:p>
        </p:txBody>
      </p:sp>
    </p:spTree>
    <p:extLst>
      <p:ext uri="{BB962C8B-B14F-4D97-AF65-F5344CB8AC3E}">
        <p14:creationId xmlns:p14="http://schemas.microsoft.com/office/powerpoint/2010/main" val="481730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12" grpId="0"/>
      <p:bldP spid="13" grpId="0"/>
      <p:bldP spid="14" grpId="0"/>
      <p:bldP spid="15" grpId="0"/>
      <p:bldP spid="17" grpId="0"/>
      <p:bldP spid="18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97B3A48-B42D-4641-9DC9-D8737610902F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一、课前新知预习</a:t>
            </a:r>
            <a:endParaRPr lang="zh-CN" altLang="en-US" sz="24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56E2EBB-75D6-4D99-B520-C432AB580631}"/>
              </a:ext>
            </a:extLst>
          </p:cNvPr>
          <p:cNvSpPr txBox="1">
            <a:spLocks noChangeArrowheads="1"/>
          </p:cNvSpPr>
          <p:nvPr/>
        </p:nvSpPr>
        <p:spPr>
          <a:xfrm>
            <a:off x="1955800" y="2084655"/>
            <a:ext cx="8280400" cy="3650295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(2)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主要特点：以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企业为主；以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工业为主；集中了大量同类或相关企业；生产高度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；企业分布在小城镇，甚至农村，生产过程分散。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(3)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发展模式：中小企业集聚的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。如萨索洛瓷砖工业小区。</a:t>
            </a:r>
            <a:endParaRPr lang="en-US" altLang="zh-CN" sz="1400" dirty="0">
              <a:latin typeface="思源宋体 SemiBold" panose="02020600000000000000" pitchFamily="18" charset="-122"/>
              <a:ea typeface="思源宋体 SemiBold" panose="02020600000000000000" pitchFamily="18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>
              <a:latin typeface="思源宋体 SemiBold" panose="02020600000000000000" pitchFamily="18" charset="-122"/>
              <a:ea typeface="思源宋体 SemiBold" panose="02020600000000000000" pitchFamily="18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5</a:t>
            </a:r>
            <a:r>
              <a:rPr lang="zh-CN" altLang="en-US" sz="16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．高技术工业区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(1)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特点：从业人员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水平高；增长速度快、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周期短；研究开发费用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；产品面向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。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(2)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美国“硅谷”的区位条件：地理位置优越、环境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，气候宜人；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便捷；全世界的</a:t>
            </a:r>
            <a:r>
              <a:rPr lang="en-US" altLang="zh-CN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________</a:t>
            </a:r>
            <a:r>
              <a:rPr lang="zh-CN" altLang="en-US" sz="1400" dirty="0">
                <a:latin typeface="思源宋体 SemiBold" panose="02020600000000000000" pitchFamily="18" charset="-122"/>
                <a:ea typeface="思源宋体 SemiBold" panose="02020600000000000000" pitchFamily="18" charset="-122"/>
              </a:rPr>
              <a:t>高地；市场稳定；创新环境和创新文化。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12DB944-7E77-4D8B-8212-6A1683CA0948}"/>
              </a:ext>
            </a:extLst>
          </p:cNvPr>
          <p:cNvSpPr/>
          <p:nvPr/>
        </p:nvSpPr>
        <p:spPr>
          <a:xfrm>
            <a:off x="4773694" y="1401262"/>
            <a:ext cx="26468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自主学习</a:t>
            </a:r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3200" dirty="0">
              <a:solidFill>
                <a:srgbClr val="35B4C6"/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D284235-18FD-4CA8-83D4-7CFD928A1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9016" y="2067722"/>
            <a:ext cx="54373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中小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90B4C1FC-06BF-4740-A94C-2126EF22E3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9347" y="2067722"/>
            <a:ext cx="36420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轻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DEE18D58-F5D5-42E4-A57B-3A9CD1C521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45" y="2392432"/>
            <a:ext cx="72327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专业化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08CB148C-AC61-40EF-9589-677BC179CA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9221" y="2818740"/>
            <a:ext cx="90281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工业小区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9809F3C9-F6B1-4737-ADAF-B93A999DDD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9016" y="4214744"/>
            <a:ext cx="90281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知识技能</a:t>
            </a: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4D5ECA4C-58A1-4423-9EA7-C3F453A68A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6955" y="4221425"/>
            <a:ext cx="126188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产品更新换代</a:t>
            </a: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1D92A93B-4A2D-4746-9EF0-B24B2C379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6606" y="4209784"/>
            <a:ext cx="36420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高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E62A26E0-BA9E-44CA-AF59-516AE9D4A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38066" y="4529202"/>
            <a:ext cx="90281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世界市场</a:t>
            </a:r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15D0BF88-FB55-4246-B472-F567D56925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0117" y="4836979"/>
            <a:ext cx="62068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优美</a:t>
            </a:r>
            <a:r>
              <a:rPr lang="zh-CN" altLang="en-US" dirty="0"/>
              <a:t> 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4FCCD8A8-1113-4224-A423-51CA92416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53108" y="4836979"/>
            <a:ext cx="62068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交通</a:t>
            </a:r>
            <a:r>
              <a:rPr lang="zh-CN" altLang="en-US" dirty="0"/>
              <a:t> </a:t>
            </a: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6BBF8AF5-9EDD-4967-977E-B419829F4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0037" y="5212488"/>
            <a:ext cx="62068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人才</a:t>
            </a:r>
            <a:r>
              <a:rPr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6310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E0367B-28C1-481A-B7AF-2197F8246AE4}"/>
              </a:ext>
            </a:extLst>
          </p:cNvPr>
          <p:cNvSpPr/>
          <p:nvPr/>
        </p:nvSpPr>
        <p:spPr>
          <a:xfrm>
            <a:off x="2925901" y="2634734"/>
            <a:ext cx="63401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课堂互动探究</a:t>
            </a:r>
            <a:r>
              <a:rPr lang="en-US" altLang="zh-CN" sz="60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6000" dirty="0">
              <a:solidFill>
                <a:schemeClr val="bg1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49F4DE20-D586-4BFB-95DE-95F93F76E254}"/>
              </a:ext>
            </a:extLst>
          </p:cNvPr>
          <p:cNvSpPr/>
          <p:nvPr/>
        </p:nvSpPr>
        <p:spPr>
          <a:xfrm>
            <a:off x="4808247" y="3814395"/>
            <a:ext cx="2575506" cy="33123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第二部分</a:t>
            </a:r>
            <a:r>
              <a:rPr lang="en-US" altLang="zh-CN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dirty="0">
              <a:solidFill>
                <a:srgbClr val="35B4C6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5143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D5646668-EB8E-4A3B-A501-BFD04615B2B1}"/>
              </a:ext>
            </a:extLst>
          </p:cNvPr>
          <p:cNvSpPr txBox="1">
            <a:spLocks noChangeArrowheads="1"/>
          </p:cNvSpPr>
          <p:nvPr/>
        </p:nvSpPr>
        <p:spPr>
          <a:xfrm>
            <a:off x="1898120" y="2053769"/>
            <a:ext cx="3431117" cy="4247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altLang="zh-CN" sz="2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1</a:t>
            </a:r>
            <a:r>
              <a:rPr lang="zh-CN" altLang="en-US" sz="2400" dirty="0">
                <a:solidFill>
                  <a:srgbClr val="35B4C6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rPr>
              <a:t>．传统工业区</a:t>
            </a:r>
          </a:p>
        </p:txBody>
      </p:sp>
      <p:graphicFrame>
        <p:nvGraphicFramePr>
          <p:cNvPr id="3" name="Group 3">
            <a:extLst>
              <a:ext uri="{FF2B5EF4-FFF2-40B4-BE49-F238E27FC236}">
                <a16:creationId xmlns:a16="http://schemas.microsoft.com/office/drawing/2014/main" id="{5789FEA9-0844-4982-9E46-5D7868DCB5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015362"/>
              </p:ext>
            </p:extLst>
          </p:nvPr>
        </p:nvGraphicFramePr>
        <p:xfrm>
          <a:off x="1898120" y="2486419"/>
          <a:ext cx="7878763" cy="3290625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792163">
                  <a:extLst>
                    <a:ext uri="{9D8B030D-6E8A-4147-A177-3AD203B41FA5}">
                      <a16:colId xmlns:a16="http://schemas.microsoft.com/office/drawing/2014/main" val="1179693244"/>
                    </a:ext>
                  </a:extLst>
                </a:gridCol>
                <a:gridCol w="7086600">
                  <a:extLst>
                    <a:ext uri="{9D8B030D-6E8A-4147-A177-3AD203B41FA5}">
                      <a16:colId xmlns:a16="http://schemas.microsoft.com/office/drawing/2014/main" val="3073796958"/>
                    </a:ext>
                  </a:extLst>
                </a:gridCol>
              </a:tblGrid>
              <a:tr h="935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概念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一般是发展历史比较长久的工业地域，大多是在丰富的煤、铁资源基础上，以煤炭、钢铁、机械、化工、纺织等传统工业为主，以大型工业企业为核心，逐渐发展起来的工业地域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1146075"/>
                  </a:ext>
                </a:extLst>
              </a:tr>
              <a:tr h="65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典例</a:t>
                      </a:r>
                      <a:endParaRPr kumimoji="0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德国的鲁尔工业区、英国中部工业区、美国东北部工业区、日本的太平洋沿岸工业地带、俄罗斯的欧洲中部和北部工业区</a:t>
                      </a:r>
                      <a:endParaRPr kumimoji="0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2756144"/>
                  </a:ext>
                </a:extLst>
              </a:tr>
              <a:tr h="65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地位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在各国以至世界工业发展过程中起过重要作用，目前仍是本国发展新兴工业重要支撑点</a:t>
                      </a:r>
                      <a:endParaRPr kumimoji="0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168618"/>
                  </a:ext>
                </a:extLst>
              </a:tr>
              <a:tr h="38102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问题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普遍面临着原料和能源消耗大、运输量大、污染严重等问题</a:t>
                      </a:r>
                      <a:endParaRPr kumimoji="0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689880"/>
                  </a:ext>
                </a:extLst>
              </a:tr>
              <a:tr h="658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zh-CN" altLang="en-US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Heavy" panose="02020900000000000000" pitchFamily="18" charset="-122"/>
                          <a:ea typeface="思源宋体 Heavy" panose="02020900000000000000" pitchFamily="18" charset="-122"/>
                        </a:rPr>
                        <a:t>发展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Heavy" panose="02020900000000000000" pitchFamily="18" charset="-122"/>
                        <a:ea typeface="思源宋体 Heavy" panose="020209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800" b="1">
                          <a:solidFill>
                            <a:srgbClr val="0000FF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tabLst>
                          <a:tab pos="4000500" algn="l"/>
                        </a:tabLs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_GB2312" pitchFamily="49" charset="-122"/>
                          <a:cs typeface="楷体_GB2312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4000500" algn="l"/>
                        </a:tabLst>
                      </a:pPr>
                      <a:r>
                        <a:rPr kumimoji="0" lang="en-US" altLang="zh-CN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20</a:t>
                      </a:r>
                      <a:r>
                        <a:rPr kumimoji="0" lang="zh-CN" altLang="en-US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世纪</a:t>
                      </a:r>
                      <a:r>
                        <a:rPr kumimoji="0" lang="en-US" altLang="zh-CN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50</a:t>
                      </a:r>
                      <a:r>
                        <a:rPr kumimoji="0" lang="zh-CN" altLang="en-US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年代后，尤其是</a:t>
                      </a:r>
                      <a:r>
                        <a:rPr kumimoji="0" lang="en-US" altLang="zh-CN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70</a:t>
                      </a:r>
                      <a:r>
                        <a:rPr kumimoji="0" lang="zh-CN" altLang="en-US" sz="16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思源宋体 SemiBold" panose="02020600000000000000" pitchFamily="18" charset="-122"/>
                          <a:ea typeface="思源宋体 SemiBold" panose="02020600000000000000" pitchFamily="18" charset="-122"/>
                        </a:rPr>
                        <a:t>年代以来，传统工业区经济开始衰落，为此，各国采取多种措施对其进行改造</a:t>
                      </a:r>
                      <a:endParaRPr kumimoji="0" lang="zh-CN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思源宋体 SemiBold" panose="02020600000000000000" pitchFamily="18" charset="-122"/>
                        <a:ea typeface="思源宋体 SemiBold" panose="02020600000000000000" pitchFamily="18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5B4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0430486"/>
                  </a:ext>
                </a:extLst>
              </a:tr>
            </a:tbl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45BD1198-3A73-4D3E-BB54-673418A99D55}"/>
              </a:ext>
            </a:extLst>
          </p:cNvPr>
          <p:cNvSpPr/>
          <p:nvPr/>
        </p:nvSpPr>
        <p:spPr>
          <a:xfrm>
            <a:off x="589954" y="100589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二、课堂互动探究</a:t>
            </a:r>
            <a:endParaRPr lang="zh-CN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BC35CB-536D-45DD-90F2-EF98E28C2638}"/>
              </a:ext>
            </a:extLst>
          </p:cNvPr>
          <p:cNvSpPr/>
          <p:nvPr/>
        </p:nvSpPr>
        <p:spPr>
          <a:xfrm>
            <a:off x="4773694" y="1401262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r>
              <a:rPr lang="zh-CN" altLang="en-US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归纳提升</a:t>
            </a:r>
            <a:r>
              <a:rPr lang="en-US" altLang="zh-CN" sz="3200" dirty="0">
                <a:solidFill>
                  <a:srgbClr val="35B4C6"/>
                </a:solidFill>
                <a:latin typeface="字魂35号-经典雅黑" panose="02000000000000000000" pitchFamily="2" charset="-122"/>
                <a:ea typeface="字魂35号-经典雅黑" panose="02000000000000000000" pitchFamily="2" charset="-122"/>
              </a:rPr>
              <a:t>·</a:t>
            </a:r>
            <a:endParaRPr lang="zh-CN" altLang="en-US" sz="3200" dirty="0">
              <a:solidFill>
                <a:srgbClr val="35B4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702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1753</Words>
  <Application>Microsoft Office PowerPoint</Application>
  <PresentationFormat>宽屏</PresentationFormat>
  <Paragraphs>257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等线</vt:lpstr>
      <vt:lpstr>思源宋体 Heavy</vt:lpstr>
      <vt:lpstr>思源宋体 SemiBold</vt:lpstr>
      <vt:lpstr>字魂35号-经典雅黑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Fung Olivia</dc:creator>
  <cp:lastModifiedBy>Olivia Fung</cp:lastModifiedBy>
  <cp:revision>67</cp:revision>
  <dcterms:created xsi:type="dcterms:W3CDTF">2019-07-11T18:25:16Z</dcterms:created>
  <dcterms:modified xsi:type="dcterms:W3CDTF">2019-07-12T07:04:35Z</dcterms:modified>
</cp:coreProperties>
</file>

<file path=docProps/thumbnail.jpeg>
</file>